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308" r:id="rId4"/>
    <p:sldId id="263" r:id="rId5"/>
    <p:sldId id="283" r:id="rId6"/>
    <p:sldId id="307" r:id="rId7"/>
    <p:sldId id="294" r:id="rId8"/>
    <p:sldId id="276" r:id="rId9"/>
    <p:sldId id="292" r:id="rId10"/>
    <p:sldId id="301" r:id="rId11"/>
    <p:sldId id="291" r:id="rId12"/>
    <p:sldId id="309" r:id="rId13"/>
    <p:sldId id="270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3" r:id="rId23"/>
    <p:sldId id="306" r:id="rId24"/>
    <p:sldId id="304" r:id="rId25"/>
    <p:sldId id="305" r:id="rId26"/>
    <p:sldId id="285" r:id="rId27"/>
    <p:sldId id="28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675"/>
    <a:srgbClr val="DBC29E"/>
    <a:srgbClr val="B3C6EF"/>
    <a:srgbClr val="B4C7E7"/>
    <a:srgbClr val="FFFFFF"/>
    <a:srgbClr val="95A3C3"/>
    <a:srgbClr val="3A63AD"/>
    <a:srgbClr val="254072"/>
    <a:srgbClr val="294A83"/>
    <a:srgbClr val="2C4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82584" autoAdjust="0"/>
  </p:normalViewPr>
  <p:slideViewPr>
    <p:cSldViewPr snapToGrid="0" showGuides="1">
      <p:cViewPr varScale="1">
        <p:scale>
          <a:sx n="53" d="100"/>
          <a:sy n="53" d="100"/>
        </p:scale>
        <p:origin x="1176" y="36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4291C-3D23-463F-91A1-AC0A29A3A10A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AF882-FB48-44F9-9BEC-B79B066DE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7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AF882-FB48-44F9-9BEC-B79B066DEC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12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양극화가 심화되고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292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72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일반의원</a:t>
            </a:r>
            <a:r>
              <a:rPr lang="en-US" altLang="ko-KR" dirty="0"/>
              <a:t>, </a:t>
            </a:r>
            <a:r>
              <a:rPr lang="ko-KR" altLang="en-US" dirty="0"/>
              <a:t>치과의원</a:t>
            </a:r>
            <a:r>
              <a:rPr lang="en-US" altLang="ko-KR" dirty="0"/>
              <a:t>, </a:t>
            </a:r>
            <a:r>
              <a:rPr lang="ko-KR" altLang="en-US" dirty="0"/>
              <a:t>한의원 같은 의료 서비스업종의 경우 </a:t>
            </a:r>
            <a:r>
              <a:rPr lang="en-US" altLang="ko-KR" dirty="0"/>
              <a:t>11</a:t>
            </a:r>
            <a:r>
              <a:rPr lang="ko-KR" altLang="en-US" dirty="0"/>
              <a:t>시와 </a:t>
            </a:r>
            <a:r>
              <a:rPr lang="en-US" altLang="ko-KR" dirty="0"/>
              <a:t>14</a:t>
            </a:r>
            <a:r>
              <a:rPr lang="ko-KR" altLang="en-US" dirty="0"/>
              <a:t>시 사이에 높은 매출이 잡힌다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분식전문점</a:t>
            </a:r>
            <a:r>
              <a:rPr lang="en-US" altLang="ko-KR" dirty="0"/>
              <a:t>, </a:t>
            </a:r>
            <a:r>
              <a:rPr lang="ko-KR" altLang="en-US" dirty="0"/>
              <a:t>중식음식점</a:t>
            </a:r>
            <a:r>
              <a:rPr lang="en-US" altLang="ko-KR" dirty="0"/>
              <a:t>, </a:t>
            </a:r>
            <a:r>
              <a:rPr lang="ko-KR" altLang="en-US" dirty="0"/>
              <a:t>커피</a:t>
            </a:r>
            <a:r>
              <a:rPr lang="en-US" altLang="ko-KR" dirty="0"/>
              <a:t>-</a:t>
            </a:r>
            <a:r>
              <a:rPr lang="ko-KR" altLang="en-US" dirty="0"/>
              <a:t>음료의 경우 주로 점심장사 그리고 식후 커피를 마시면서 </a:t>
            </a:r>
            <a:r>
              <a:rPr lang="en-US" altLang="ko-KR" dirty="0"/>
              <a:t>11</a:t>
            </a:r>
            <a:r>
              <a:rPr lang="ko-KR" altLang="en-US" dirty="0"/>
              <a:t>시와 </a:t>
            </a:r>
            <a:r>
              <a:rPr lang="en-US" altLang="ko-KR" dirty="0"/>
              <a:t>14</a:t>
            </a:r>
            <a:r>
              <a:rPr lang="ko-KR" altLang="en-US" dirty="0"/>
              <a:t>시 사이에 높은 매출이 잡히는 게 아닐까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한식</a:t>
            </a:r>
            <a:r>
              <a:rPr lang="en-US" altLang="ko-KR" dirty="0"/>
              <a:t>, </a:t>
            </a:r>
            <a:r>
              <a:rPr lang="ko-KR" altLang="en-US" dirty="0"/>
              <a:t>일식</a:t>
            </a:r>
            <a:r>
              <a:rPr lang="en-US" altLang="ko-KR" dirty="0"/>
              <a:t>, </a:t>
            </a:r>
            <a:r>
              <a:rPr lang="ko-KR" altLang="en-US" dirty="0"/>
              <a:t>양식의 경우는 </a:t>
            </a:r>
            <a:r>
              <a:rPr lang="en-US" altLang="ko-KR" dirty="0"/>
              <a:t>17</a:t>
            </a:r>
            <a:r>
              <a:rPr lang="ko-KR" altLang="en-US" dirty="0"/>
              <a:t>시</a:t>
            </a:r>
            <a:r>
              <a:rPr lang="en-US" altLang="ko-KR" dirty="0"/>
              <a:t>~ 21</a:t>
            </a:r>
            <a:r>
              <a:rPr lang="ko-KR" altLang="en-US" dirty="0"/>
              <a:t>시에 높은 매출을 보인다</a:t>
            </a:r>
            <a:r>
              <a:rPr lang="en-US" altLang="ko-KR" dirty="0"/>
              <a:t>.   </a:t>
            </a:r>
          </a:p>
          <a:p>
            <a:r>
              <a:rPr lang="en-US" altLang="ko-KR" dirty="0"/>
              <a:t>11</a:t>
            </a:r>
            <a:r>
              <a:rPr lang="ko-KR" altLang="en-US" dirty="0"/>
              <a:t>시에서 </a:t>
            </a:r>
            <a:r>
              <a:rPr lang="en-US" altLang="ko-KR" dirty="0"/>
              <a:t>14</a:t>
            </a:r>
            <a:r>
              <a:rPr lang="ko-KR" altLang="en-US" dirty="0"/>
              <a:t>시에 높은 매출을 보였던 분식</a:t>
            </a:r>
            <a:r>
              <a:rPr lang="en-US" altLang="ko-KR" dirty="0"/>
              <a:t>, </a:t>
            </a:r>
            <a:r>
              <a:rPr lang="ko-KR" altLang="en-US" dirty="0"/>
              <a:t>중식과는 다르다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같은 음식 장사를 하더라도 음식 종류에 따라 주요 매출 시간대가 달라 이를 고려해 영업시간이나 타겟 고객층을 잡아야 할듯하다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유흥 관련 업종은 밤 </a:t>
            </a:r>
            <a:r>
              <a:rPr lang="en-US" altLang="ko-KR" dirty="0"/>
              <a:t>9</a:t>
            </a:r>
            <a:r>
              <a:rPr lang="ko-KR" altLang="en-US" dirty="0"/>
              <a:t>시부터 </a:t>
            </a:r>
            <a:r>
              <a:rPr lang="en-US" altLang="ko-KR" dirty="0"/>
              <a:t>12</a:t>
            </a:r>
            <a:r>
              <a:rPr lang="ko-KR" altLang="en-US" dirty="0"/>
              <a:t>시 까지 주된 매출을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서비스 업종이 오후 </a:t>
            </a:r>
            <a:r>
              <a:rPr lang="en-US" altLang="ko-KR" dirty="0"/>
              <a:t>2</a:t>
            </a:r>
            <a:r>
              <a:rPr lang="ko-KR" altLang="en-US" dirty="0"/>
              <a:t>시부터 밤 </a:t>
            </a:r>
            <a:r>
              <a:rPr lang="en-US" altLang="ko-KR" dirty="0"/>
              <a:t>9</a:t>
            </a:r>
            <a:r>
              <a:rPr lang="ko-KR" altLang="en-US" dirty="0"/>
              <a:t>시 사이에 높은 매출이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데이터를 생활인구 데이터와 결합해서 특정 상권이 특정시간대에만 생활인구가 많다고 한다면 그에 맞는 업종을 선택해서 사업을 </a:t>
            </a:r>
            <a:r>
              <a:rPr lang="ko-KR" altLang="en-US" dirty="0" err="1"/>
              <a:t>시작할수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514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업종 전체적으로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년에 점포수가 줄었다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한식음식점의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점포수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데이터가 급격하게 감소했는데 과연 이것이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신뢰할만한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데이터인지 의문이 든다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반대로 일반의류의 점포수는 증가함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</a:t>
            </a:r>
            <a:r>
              <a:rPr lang="en-US" altLang="ko-KR" dirty="0"/>
              <a:t>2022</a:t>
            </a:r>
            <a:r>
              <a:rPr lang="ko-KR" altLang="en-US" dirty="0"/>
              <a:t>년 데이터의 </a:t>
            </a:r>
            <a:r>
              <a:rPr lang="en-US" altLang="ko-KR" dirty="0"/>
              <a:t>*</a:t>
            </a:r>
            <a:r>
              <a:rPr lang="ko-KR" altLang="en-US" dirty="0"/>
              <a:t>처리된 점포수를 회귀분석으로 대체하였는데 그 때문이 아닐까 싶어서 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ko-KR" altLang="en-US" dirty="0" err="1"/>
              <a:t>머신러닝으로</a:t>
            </a:r>
            <a:r>
              <a:rPr lang="ko-KR" altLang="en-US" dirty="0"/>
              <a:t> 대체해보면 어떨까 싶어서 실행하다가 너무 오래 걸려서 하지 못함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한식음식점 </a:t>
            </a:r>
            <a:r>
              <a:rPr lang="ko-KR" altLang="en-US" dirty="0" err="1"/>
              <a:t>점포수</a:t>
            </a:r>
            <a:r>
              <a:rPr lang="ko-KR" altLang="en-US" dirty="0"/>
              <a:t> 감소의 원인을 분석해 보라고 하셨는데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일반의류의 점포수가 </a:t>
            </a:r>
            <a:r>
              <a:rPr lang="ko-KR" altLang="en-US" dirty="0" err="1"/>
              <a:t>늘어난것은</a:t>
            </a:r>
            <a:r>
              <a:rPr lang="ko-KR" altLang="en-US" dirty="0"/>
              <a:t> 코로나로 인해 </a:t>
            </a:r>
            <a:r>
              <a:rPr lang="ko-KR" altLang="en-US" dirty="0" err="1"/>
              <a:t>비대면</a:t>
            </a:r>
            <a:r>
              <a:rPr lang="ko-KR" altLang="en-US" dirty="0"/>
              <a:t> 상황이 지속되다가 </a:t>
            </a:r>
            <a:r>
              <a:rPr lang="en-US" altLang="ko-KR" dirty="0"/>
              <a:t>22</a:t>
            </a:r>
            <a:r>
              <a:rPr lang="ko-KR" altLang="en-US" dirty="0"/>
              <a:t>년이 </a:t>
            </a:r>
            <a:r>
              <a:rPr lang="ko-KR" altLang="en-US" dirty="0" err="1"/>
              <a:t>되서야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그동안 억눌렸던 의류 소비가 늘어날 것을 예측해서 의류 점포수가 늘어난 것이 아닐까</a:t>
            </a:r>
            <a:r>
              <a:rPr lang="en-US" altLang="ko-KR" dirty="0"/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762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대체적으로 </a:t>
            </a:r>
            <a:r>
              <a:rPr lang="en-US" altLang="ko-KR" dirty="0"/>
              <a:t>19</a:t>
            </a:r>
            <a:r>
              <a:rPr lang="ko-KR" altLang="en-US" dirty="0"/>
              <a:t>년과 </a:t>
            </a:r>
            <a:r>
              <a:rPr lang="en-US" altLang="ko-KR" dirty="0"/>
              <a:t>22</a:t>
            </a:r>
            <a:r>
              <a:rPr lang="ko-KR" altLang="en-US" dirty="0"/>
              <a:t>년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r>
              <a:rPr lang="ko-KR" altLang="en-US" dirty="0"/>
              <a:t>발달상권에서 </a:t>
            </a:r>
            <a:r>
              <a:rPr lang="en-US" altLang="ko-KR" dirty="0"/>
              <a:t>19</a:t>
            </a:r>
            <a:r>
              <a:rPr lang="ko-KR" altLang="en-US" dirty="0"/>
              <a:t>년에 </a:t>
            </a:r>
            <a:r>
              <a:rPr lang="en-US" altLang="ko-KR" dirty="0"/>
              <a:t>4</a:t>
            </a:r>
            <a:r>
              <a:rPr lang="ko-KR" altLang="en-US" dirty="0"/>
              <a:t>번째로 높았던 일반의류가 </a:t>
            </a:r>
            <a:r>
              <a:rPr lang="en-US" altLang="ko-KR" dirty="0"/>
              <a:t>22</a:t>
            </a:r>
            <a:r>
              <a:rPr lang="ko-KR" altLang="en-US" dirty="0"/>
              <a:t>년에 </a:t>
            </a:r>
            <a:r>
              <a:rPr lang="ko-KR" altLang="en-US" dirty="0" err="1"/>
              <a:t>두번쨰로</a:t>
            </a:r>
            <a:r>
              <a:rPr lang="ko-KR" altLang="en-US" dirty="0"/>
              <a:t> 치고 올라옴</a:t>
            </a:r>
            <a:endParaRPr lang="en-US" altLang="ko-KR" dirty="0"/>
          </a:p>
          <a:p>
            <a:r>
              <a:rPr lang="ko-KR" altLang="en-US" dirty="0"/>
              <a:t>전통시장에서 </a:t>
            </a:r>
            <a:r>
              <a:rPr lang="en-US" altLang="ko-KR" dirty="0"/>
              <a:t>19</a:t>
            </a:r>
            <a:r>
              <a:rPr lang="ko-KR" altLang="en-US" dirty="0"/>
              <a:t>년에는 한식음식점이 첫번째</a:t>
            </a:r>
            <a:r>
              <a:rPr lang="en-US" altLang="ko-KR" dirty="0"/>
              <a:t>, </a:t>
            </a:r>
            <a:r>
              <a:rPr lang="ko-KR" altLang="en-US" dirty="0"/>
              <a:t>일반의류가 두번째</a:t>
            </a:r>
            <a:r>
              <a:rPr lang="en-US" altLang="ko-KR" dirty="0"/>
              <a:t>, 22</a:t>
            </a:r>
            <a:r>
              <a:rPr lang="ko-KR" altLang="en-US" dirty="0"/>
              <a:t>년에는 둘의 순위가 바뀜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273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31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업종별로 건당 평균 매출이 가장 높은 서비스는 </a:t>
            </a:r>
            <a:r>
              <a:rPr lang="en-US" altLang="ko-KR" dirty="0"/>
              <a:t>'</a:t>
            </a:r>
            <a:r>
              <a:rPr lang="ko-KR" altLang="en-US" dirty="0"/>
              <a:t>의료기기</a:t>
            </a:r>
            <a:r>
              <a:rPr lang="en-US" altLang="ko-KR" dirty="0"/>
              <a:t>'</a:t>
            </a:r>
            <a:r>
              <a:rPr lang="ko-KR" altLang="en-US" dirty="0"/>
              <a:t>이다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두번째는 </a:t>
            </a:r>
            <a:r>
              <a:rPr lang="en-US" altLang="ko-KR" dirty="0"/>
              <a:t>'</a:t>
            </a:r>
            <a:r>
              <a:rPr lang="ko-KR" altLang="en-US" dirty="0"/>
              <a:t>가구</a:t>
            </a:r>
            <a:r>
              <a:rPr lang="en-US" altLang="ko-KR" dirty="0"/>
              <a:t>'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2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네일숍이나</a:t>
            </a:r>
            <a:r>
              <a:rPr lang="en-US" altLang="ko-KR" dirty="0"/>
              <a:t>, </a:t>
            </a:r>
            <a:r>
              <a:rPr lang="ko-KR" altLang="en-US" dirty="0"/>
              <a:t>피부관리실 같은 경우 여성의 매출 비율이 높은 것이 이해가 되지만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일반의류의 경우도 여성 매출의 비율이 </a:t>
            </a:r>
            <a:r>
              <a:rPr lang="ko-KR" altLang="en-US" dirty="0" err="1"/>
              <a:t>높은것이</a:t>
            </a:r>
            <a:r>
              <a:rPr lang="ko-KR" altLang="en-US" dirty="0"/>
              <a:t> 신기하다</a:t>
            </a:r>
            <a:r>
              <a:rPr lang="en-US" altLang="ko-KR" dirty="0"/>
              <a:t>. </a:t>
            </a:r>
            <a:r>
              <a:rPr lang="ko-KR" altLang="en-US" dirty="0"/>
              <a:t>화장품보다 높음</a:t>
            </a:r>
            <a:r>
              <a:rPr lang="en-US" altLang="ko-KR" dirty="0"/>
              <a:t>. (</a:t>
            </a:r>
            <a:r>
              <a:rPr lang="ko-KR" altLang="en-US" dirty="0"/>
              <a:t>남자는 옷을 </a:t>
            </a:r>
            <a:r>
              <a:rPr lang="ko-KR" altLang="en-US" dirty="0" err="1"/>
              <a:t>안사나</a:t>
            </a:r>
            <a:r>
              <a:rPr lang="en-US" altLang="ko-KR" dirty="0"/>
              <a:t>???)  </a:t>
            </a:r>
          </a:p>
          <a:p>
            <a:r>
              <a:rPr lang="ko-KR" altLang="en-US" dirty="0"/>
              <a:t>코로나 전인 </a:t>
            </a:r>
            <a:r>
              <a:rPr lang="en-US" altLang="ko-KR" dirty="0"/>
              <a:t>2019</a:t>
            </a:r>
            <a:r>
              <a:rPr lang="ko-KR" altLang="en-US" dirty="0"/>
              <a:t>년에 비해 </a:t>
            </a:r>
            <a:r>
              <a:rPr lang="en-US" altLang="ko-KR" dirty="0"/>
              <a:t>2022</a:t>
            </a:r>
            <a:r>
              <a:rPr lang="ko-KR" altLang="en-US" dirty="0"/>
              <a:t>년의 일반의류 업종의 </a:t>
            </a:r>
            <a:r>
              <a:rPr lang="ko-KR" altLang="en-US" dirty="0" err="1"/>
              <a:t>점포수</a:t>
            </a:r>
            <a:r>
              <a:rPr lang="ko-KR" altLang="en-US" dirty="0"/>
              <a:t> 급격하게 늘어났는데 이는 대부분이 여성의류를 취급하는 곳인가</a:t>
            </a:r>
            <a:r>
              <a:rPr lang="en-US" altLang="ko-KR" dirty="0"/>
              <a:t>??   (</a:t>
            </a:r>
            <a:r>
              <a:rPr lang="ko-KR" altLang="en-US" dirty="0"/>
              <a:t>추가적인 분석의 여지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관광특구 지역에서는 일반의류 업종의 평균 매출이 가장 높다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이를 고려해 타겟 고객층을 잘 잡아야겠다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업종별로 주요 고객층의 성별에 차이가 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성별 매출이 특정 성별에게 몰린 서비스 업종의 경우</a:t>
            </a:r>
            <a:r>
              <a:rPr lang="en-US" altLang="ko-KR" dirty="0"/>
              <a:t>, </a:t>
            </a:r>
            <a:r>
              <a:rPr lang="ko-KR" altLang="en-US" dirty="0"/>
              <a:t>그 특정 타겟층에게 좀더 적합한 마케팅 방안을 </a:t>
            </a:r>
            <a:r>
              <a:rPr lang="ko-KR" altLang="en-US" dirty="0" err="1"/>
              <a:t>쓸수</a:t>
            </a:r>
            <a:r>
              <a:rPr lang="ko-KR" altLang="en-US" dirty="0"/>
              <a:t> 있을 듯하다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480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학원</a:t>
            </a:r>
            <a:r>
              <a:rPr lang="en-US" altLang="ko-KR" dirty="0"/>
              <a:t>/</a:t>
            </a:r>
            <a:r>
              <a:rPr lang="ko-KR" altLang="en-US" dirty="0"/>
              <a:t>교육 서비스의 경우 </a:t>
            </a:r>
            <a:r>
              <a:rPr lang="en-US" altLang="ko-KR" dirty="0"/>
              <a:t>40</a:t>
            </a:r>
            <a:r>
              <a:rPr lang="ko-KR" altLang="en-US" dirty="0"/>
              <a:t>대의 비율이 가장 높은데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40</a:t>
            </a:r>
            <a:r>
              <a:rPr lang="ko-KR" altLang="en-US" dirty="0"/>
              <a:t>대 본인의 교육에 소비를 하는 경우도 있겠지만 주로 자녀 관련 소비가 아닐까 싶다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의원의 경우 </a:t>
            </a:r>
            <a:r>
              <a:rPr lang="en-US" altLang="ko-KR" dirty="0"/>
              <a:t>60</a:t>
            </a:r>
            <a:r>
              <a:rPr lang="ko-KR" altLang="en-US" dirty="0"/>
              <a:t>대의 비율이 가장 높다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스포츠의 경우 </a:t>
            </a:r>
            <a:r>
              <a:rPr lang="en-US" altLang="ko-KR" dirty="0"/>
              <a:t>40</a:t>
            </a:r>
            <a:r>
              <a:rPr lang="ko-KR" altLang="en-US" dirty="0"/>
              <a:t>대의 비율이 가장 높다</a:t>
            </a:r>
            <a:r>
              <a:rPr lang="en-US" altLang="ko-KR" dirty="0"/>
              <a:t>. (20~ 30</a:t>
            </a:r>
            <a:r>
              <a:rPr lang="ko-KR" altLang="en-US" dirty="0"/>
              <a:t>이 좀더 스포츠 관련 소비를 할 줄 알았는데 의외임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05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서비스 업종간 매출 상관관계의 추이를 보았을 때</a:t>
            </a:r>
            <a:r>
              <a:rPr lang="en-US" altLang="ko-KR" dirty="0"/>
              <a:t>,</a:t>
            </a:r>
          </a:p>
          <a:p>
            <a:pPr marL="0" indent="0">
              <a:buFontTx/>
              <a:buNone/>
            </a:pPr>
            <a:r>
              <a:rPr lang="en-US" altLang="ko-KR" dirty="0"/>
              <a:t>4</a:t>
            </a:r>
            <a:r>
              <a:rPr lang="ko-KR" altLang="en-US" dirty="0"/>
              <a:t>년 내내 꾸준하게 높은 상관관계를 보이는 업종은 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이러한 데이터를 통해 </a:t>
            </a:r>
            <a:r>
              <a:rPr lang="ko-KR" altLang="en-US" sz="1200" b="1" dirty="0">
                <a:solidFill>
                  <a:prstClr val="black"/>
                </a:solidFill>
              </a:rPr>
              <a:t>특정 상권에서 어떤 서비스 업종이 높은 매출을 보인다면 상관관계가 높은 다른 서비스 업종을 선택해 사업을 시작하는 것이 유리하다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예를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들어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특정 상권에 한식음식점 서비스의 매출이 높다면 근처에 분식음식점 서비스를 시작하는 것이다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776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예를 들어 문정동 </a:t>
            </a:r>
            <a:r>
              <a:rPr lang="ko-KR" altLang="en-US" dirty="0" err="1"/>
              <a:t>로데오거리</a:t>
            </a:r>
            <a:r>
              <a:rPr lang="ko-KR" altLang="en-US" dirty="0"/>
              <a:t> 상권안에 총 </a:t>
            </a:r>
            <a:r>
              <a:rPr lang="en-US" altLang="ko-KR" dirty="0"/>
              <a:t>20</a:t>
            </a:r>
            <a:r>
              <a:rPr lang="ko-KR" altLang="en-US" dirty="0"/>
              <a:t>개의 한식음식점이 있다면 이 한식음식점 전체의 분기당 매출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개별 점포의 매출 금액과 건수는 알 수가 없음</a:t>
            </a:r>
            <a:endParaRPr lang="en-US" altLang="ko-KR" dirty="0"/>
          </a:p>
          <a:p>
            <a:r>
              <a:rPr lang="ko-KR" altLang="en-US" dirty="0"/>
              <a:t>분기당 매출 금액에서 점포수를 나누어서 </a:t>
            </a:r>
            <a:endParaRPr lang="en-US" altLang="ko-KR" dirty="0"/>
          </a:p>
          <a:p>
            <a:r>
              <a:rPr lang="ko-KR" altLang="en-US" dirty="0"/>
              <a:t>남부터미널에 있는 한식음식점의 평균 매출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805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427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점포의 위치는 디지털단지 안에 있다고 하더라도</a:t>
            </a:r>
            <a:endParaRPr lang="en-US" altLang="ko-KR" dirty="0"/>
          </a:p>
          <a:p>
            <a:r>
              <a:rPr lang="ko-KR" altLang="en-US" dirty="0"/>
              <a:t>온라인으로 물건을 구입하는 경우가 많아서</a:t>
            </a:r>
            <a:endParaRPr lang="en-US" altLang="ko-KR" dirty="0"/>
          </a:p>
          <a:p>
            <a:r>
              <a:rPr lang="ko-KR" altLang="en-US" dirty="0"/>
              <a:t>이런 경우에 생활인구 대비 매출이 </a:t>
            </a:r>
            <a:r>
              <a:rPr lang="ko-KR" altLang="en-US" dirty="0" err="1"/>
              <a:t>높은게</a:t>
            </a:r>
            <a:r>
              <a:rPr lang="ko-KR" altLang="en-US" dirty="0"/>
              <a:t> 아닐까 싶다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131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상권은 골목상권</a:t>
            </a:r>
            <a:endParaRPr lang="en-US" altLang="ko-KR" dirty="0"/>
          </a:p>
          <a:p>
            <a:r>
              <a:rPr lang="ko-KR" altLang="en-US" dirty="0"/>
              <a:t>그곳에서 사는 사람들을 제외하고 보통의 사람들이 발달상권이나 관광특구 같은 곳을 방문할 때는 어떠한 분명한 의도를 갖고 방문하는 것임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단순히 친구들 </a:t>
            </a:r>
            <a:r>
              <a:rPr lang="ko-KR" altLang="en-US" dirty="0" err="1"/>
              <a:t>만난다거나</a:t>
            </a:r>
            <a:r>
              <a:rPr lang="en-US" altLang="ko-KR" dirty="0"/>
              <a:t>,</a:t>
            </a:r>
            <a:r>
              <a:rPr lang="ko-KR" altLang="en-US" dirty="0"/>
              <a:t>  쇼핑을 </a:t>
            </a:r>
            <a:r>
              <a:rPr lang="ko-KR" altLang="en-US" dirty="0" err="1"/>
              <a:t>한다던가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그러다보니</a:t>
            </a:r>
            <a:r>
              <a:rPr lang="ko-KR" altLang="en-US" dirty="0"/>
              <a:t> 발달상권에서는 좀더 소비에 적극적인 패턴을  보이는 것이 아닐까</a:t>
            </a:r>
            <a:r>
              <a:rPr lang="en-US" altLang="ko-KR" dirty="0"/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75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609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48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6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200" dirty="0"/>
              <a:t>골목상권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대로변이 아닌 거주지 안의 좁은 도로를 따라 형성되는 상업 세력의 범위</a:t>
            </a:r>
            <a:r>
              <a:rPr lang="en-US" altLang="ko-KR" sz="12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다양한 종류의 상품과 서비스를 제공하며</a:t>
            </a:r>
            <a:r>
              <a:rPr lang="en-US" altLang="ko-KR" sz="1200" dirty="0"/>
              <a:t>, </a:t>
            </a:r>
            <a:r>
              <a:rPr lang="ko-KR" altLang="en-US" sz="1200" dirty="0"/>
              <a:t>지역 주민들의 일상생활에 밀접한 관련이 있음</a:t>
            </a:r>
            <a:r>
              <a:rPr lang="en-US" altLang="ko-KR" sz="1200" dirty="0"/>
              <a:t>. </a:t>
            </a:r>
            <a:r>
              <a:rPr lang="ko-KR" altLang="en-US" sz="1200" dirty="0"/>
              <a:t>규모가 작고 개별적인 사업체들이 많은 특징이 있음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전체상권의 </a:t>
            </a:r>
            <a:r>
              <a:rPr lang="en-US" altLang="ko-KR" sz="1200" dirty="0"/>
              <a:t>56%.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200" dirty="0"/>
              <a:t>발달상권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유통산업발전법 제</a:t>
            </a:r>
            <a:r>
              <a:rPr lang="en-US" altLang="ko-KR" sz="1200" dirty="0"/>
              <a:t>5</a:t>
            </a:r>
            <a:r>
              <a:rPr lang="ko-KR" altLang="en-US" sz="1200" dirty="0"/>
              <a:t>조의 법조항에 따라 </a:t>
            </a:r>
            <a:r>
              <a:rPr lang="en-US" altLang="ko-KR" sz="1200" dirty="0"/>
              <a:t>2</a:t>
            </a:r>
            <a:r>
              <a:rPr lang="ko-KR" altLang="en-US" sz="1200" dirty="0"/>
              <a:t>천 제곱미터 이내 </a:t>
            </a:r>
            <a:r>
              <a:rPr lang="en-US" altLang="ko-KR" sz="1200" dirty="0"/>
              <a:t>50</a:t>
            </a:r>
            <a:r>
              <a:rPr lang="ko-KR" altLang="en-US" sz="1200" dirty="0"/>
              <a:t>개 이상의 상점이 분포하는 경우 “</a:t>
            </a:r>
            <a:r>
              <a:rPr lang="ko-KR" altLang="en-US" sz="1200" dirty="0" err="1"/>
              <a:t>상점가”라</a:t>
            </a:r>
            <a:r>
              <a:rPr lang="ko-KR" altLang="en-US" sz="1200" dirty="0"/>
              <a:t> 하고</a:t>
            </a:r>
            <a:r>
              <a:rPr lang="en-US" altLang="ko-KR" sz="1200" dirty="0"/>
              <a:t>, </a:t>
            </a:r>
            <a:r>
              <a:rPr lang="ko-KR" altLang="en-US" sz="1200" dirty="0"/>
              <a:t>배후지를 고려하지 않은 도보이동이 가능한 범위내의 상가업소밀집지역을 발달상권으로 정의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도시의 중심부나 주요 교통 노선 주변에 위치한 크고 번영하는 상업 지역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대형 상가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백화점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쇼핑몰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극장 등 다양한 대규모 상점들이 모여 있음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ko-KR" sz="12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Ex) </a:t>
            </a:r>
            <a:r>
              <a:rPr lang="ko-KR" altLang="en-US" sz="1200" dirty="0"/>
              <a:t>광화문역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명동역</a:t>
            </a:r>
            <a:r>
              <a:rPr lang="en-US" altLang="ko-KR" sz="1200" dirty="0"/>
              <a:t>, </a:t>
            </a:r>
            <a:r>
              <a:rPr lang="ko-KR" altLang="en-US" sz="1200" dirty="0"/>
              <a:t>신림역</a:t>
            </a:r>
            <a:r>
              <a:rPr lang="en-US" altLang="ko-KR" sz="1200" dirty="0"/>
              <a:t>(</a:t>
            </a:r>
            <a:r>
              <a:rPr lang="ko-KR" altLang="en-US" sz="1200" dirty="0"/>
              <a:t>신림</a:t>
            </a:r>
            <a:r>
              <a:rPr lang="en-US" altLang="ko-KR" sz="1200" dirty="0"/>
              <a:t>) 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전체 상권의 </a:t>
            </a:r>
            <a:r>
              <a:rPr lang="en-US" altLang="ko-KR" sz="1200" dirty="0">
                <a:latin typeface="+mn-lt"/>
              </a:rPr>
              <a:t>25.66%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+mn-lt"/>
              </a:rPr>
              <a:t>전통시장</a:t>
            </a:r>
            <a:endParaRPr lang="en-US" altLang="ko-KR" sz="12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Ex) </a:t>
            </a:r>
            <a:r>
              <a:rPr lang="ko-KR" altLang="en-US" sz="1200" dirty="0"/>
              <a:t>광장시장</a:t>
            </a:r>
            <a:r>
              <a:rPr lang="en-US" altLang="ko-KR" sz="1200" dirty="0"/>
              <a:t>, </a:t>
            </a:r>
            <a:r>
              <a:rPr lang="ko-KR" altLang="en-US" sz="1200" dirty="0"/>
              <a:t>통인시장</a:t>
            </a:r>
            <a:r>
              <a:rPr lang="en-US" altLang="ko-KR" sz="1200" dirty="0"/>
              <a:t>, </a:t>
            </a:r>
            <a:r>
              <a:rPr lang="ko-KR" altLang="en-US" sz="1200" dirty="0"/>
              <a:t>동묘시장 등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전체 상권의 </a:t>
            </a:r>
            <a:r>
              <a:rPr lang="en-US" altLang="ko-KR" sz="1200" dirty="0"/>
              <a:t>16.79%</a:t>
            </a:r>
            <a:endParaRPr lang="ko-KR" altLang="en-US" sz="12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+mn-lt"/>
              </a:rPr>
              <a:t>관광특구</a:t>
            </a:r>
            <a:endParaRPr lang="en-US" altLang="ko-KR" sz="12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관광여건을 집중적으로 조성시키기 위해 관광진흥법 제</a:t>
            </a:r>
            <a:r>
              <a:rPr lang="en-US" altLang="ko-KR" sz="1200" dirty="0"/>
              <a:t>1</a:t>
            </a:r>
            <a:r>
              <a:rPr lang="ko-KR" altLang="en-US" sz="1200" dirty="0"/>
              <a:t>장 제</a:t>
            </a:r>
            <a:r>
              <a:rPr lang="en-US" altLang="ko-KR" sz="1200" dirty="0"/>
              <a:t>2</a:t>
            </a:r>
            <a:r>
              <a:rPr lang="ko-KR" altLang="en-US" sz="1200" dirty="0"/>
              <a:t>조 </a:t>
            </a:r>
            <a:r>
              <a:rPr lang="en-US" altLang="ko-KR" sz="1200" dirty="0"/>
              <a:t>11</a:t>
            </a:r>
            <a:r>
              <a:rPr lang="ko-KR" altLang="en-US" sz="1200" dirty="0"/>
              <a:t>에 의하여 지정된 지역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서울에 총 </a:t>
            </a:r>
            <a:r>
              <a:rPr lang="en-US" altLang="ko-KR" sz="1200" dirty="0"/>
              <a:t>7</a:t>
            </a:r>
            <a:r>
              <a:rPr lang="ko-KR" altLang="en-US" sz="1200" dirty="0"/>
              <a:t>개의 관광특구가 지정됨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홍대 관광특구의 경우 최근에 관광특구로 지정되어 본 데이터에는 </a:t>
            </a:r>
            <a:r>
              <a:rPr lang="en-US" altLang="ko-KR" sz="1200" dirty="0"/>
              <a:t>6</a:t>
            </a:r>
            <a:r>
              <a:rPr lang="ko-KR" altLang="en-US" sz="1200" dirty="0"/>
              <a:t>개의 관광특구만 나타남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‘</a:t>
            </a:r>
            <a:r>
              <a:rPr lang="ko-KR" altLang="en-US" sz="1200" dirty="0"/>
              <a:t>이태원 관광특구</a:t>
            </a:r>
            <a:r>
              <a:rPr lang="en-US" altLang="ko-KR" sz="1200" dirty="0"/>
              <a:t>＇, ＇</a:t>
            </a:r>
            <a:r>
              <a:rPr lang="ko-KR" altLang="en-US" sz="1200" dirty="0"/>
              <a:t>명동 남대문 북창동 다동 무교동 관광특구</a:t>
            </a:r>
            <a:r>
              <a:rPr lang="en-US" altLang="ko-KR" sz="1200" dirty="0"/>
              <a:t>＇, ＇</a:t>
            </a:r>
            <a:r>
              <a:rPr lang="ko-KR" altLang="en-US" sz="1200" dirty="0"/>
              <a:t>동대문패션타운 관광특구</a:t>
            </a:r>
            <a:r>
              <a:rPr lang="en-US" altLang="ko-KR" sz="1200" dirty="0"/>
              <a:t>＇, ＇</a:t>
            </a:r>
            <a:r>
              <a:rPr lang="ko-KR" altLang="en-US" sz="1200" dirty="0"/>
              <a:t>종로</a:t>
            </a:r>
            <a:r>
              <a:rPr lang="en-US" altLang="ko-KR" sz="1200" dirty="0"/>
              <a:t>·</a:t>
            </a:r>
            <a:r>
              <a:rPr lang="ko-KR" altLang="en-US" sz="1200" dirty="0"/>
              <a:t>청계 관광특구</a:t>
            </a:r>
            <a:r>
              <a:rPr lang="en-US" altLang="ko-KR" sz="1200" dirty="0"/>
              <a:t>’,  ＇</a:t>
            </a:r>
            <a:r>
              <a:rPr lang="ko-KR" altLang="en-US" sz="1200" dirty="0"/>
              <a:t>잠실 관광특구</a:t>
            </a:r>
            <a:r>
              <a:rPr lang="en-US" altLang="ko-KR" sz="1200" dirty="0"/>
              <a:t>＇, ＇</a:t>
            </a:r>
            <a:r>
              <a:rPr lang="ko-KR" altLang="en-US" sz="1200" dirty="0"/>
              <a:t>강남 </a:t>
            </a:r>
            <a:r>
              <a:rPr lang="ko-KR" altLang="en-US" sz="1200" dirty="0" err="1"/>
              <a:t>마이스</a:t>
            </a:r>
            <a:r>
              <a:rPr lang="ko-KR" altLang="en-US" sz="1200" dirty="0"/>
              <a:t> 관광특구</a:t>
            </a:r>
            <a:r>
              <a:rPr lang="en-US" altLang="ko-KR" sz="1200" dirty="0"/>
              <a:t>’,  ‘</a:t>
            </a:r>
            <a:r>
              <a:rPr lang="ko-KR" altLang="en-US" sz="1200" dirty="0"/>
              <a:t>홍대 문화 예술 관광특구</a:t>
            </a:r>
            <a:r>
              <a:rPr lang="en-US" altLang="ko-KR" sz="1200" dirty="0"/>
              <a:t>‘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전체 상권의 </a:t>
            </a:r>
            <a:r>
              <a:rPr lang="en-US" altLang="ko-KR" sz="1200" dirty="0"/>
              <a:t>0.8%</a:t>
            </a:r>
            <a:endParaRPr lang="ko-KR" altLang="en-US" sz="12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200" dirty="0">
              <a:latin typeface="+mn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200" dirty="0">
              <a:latin typeface="+mn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2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54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96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피드백을 받고 회귀분석으로 데이터를 대체하였는데 </a:t>
            </a:r>
            <a:r>
              <a:rPr lang="ko-KR" altLang="en-US" dirty="0" err="1"/>
              <a:t>머신러닝으로도</a:t>
            </a:r>
            <a:r>
              <a:rPr lang="ko-KR" altLang="en-US" dirty="0"/>
              <a:t> 대체가 가능한지</a:t>
            </a:r>
            <a:r>
              <a:rPr lang="en-US" altLang="ko-KR" dirty="0"/>
              <a:t>???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53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742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952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AF882-FB48-44F9-9BEC-B79B066DECB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27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04670-BD64-4754-9499-278D3FAF2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2AE2F1-8F8E-C94E-C7BA-F268AAF56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FDF4C-A5AE-7C2C-F9C6-AC99E003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99EF7-0C3B-FA13-B0EE-0FCEA1E1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EFE35-CD61-5AE0-E7FE-97B0F8EF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30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5A70A-4A89-13F7-516E-25B23EE4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8BC10-E0C3-7C28-7CF8-DE9FD04D9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270C7-1E61-192A-489C-C6D8F592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A681D-CC77-C347-EBF1-9DB94CDA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E5559-D6BA-6644-0516-21F2CCC3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1CFC1F-7197-6262-2172-7200DE312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B73CD-CCAD-9153-2F09-2CE90486D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A596F-FECB-A373-2197-5FD4F6C3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74CF-AEAF-0ED0-E352-3420B791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680DF-2377-C58B-2B07-A268DCFB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4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692E5-B433-B9C9-7BC7-4F4020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9005A-EA41-3B8E-F0FA-08FDB50B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C14C3-331F-08FE-765C-03ED2F31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CC6D7-A5CC-5345-CD98-DC8C8B21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CD164-46B9-3462-D415-FA7D57E8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966BF-EA5F-2059-349F-7D11A076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F49DA-60E4-8C80-EC59-83895E744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94C44-7BF8-87A8-0A99-5EE4A7FF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8E2BF-457D-6A14-5D24-52285896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0F6AA-2EE4-8017-5241-4AD979F5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1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118F1-4159-3429-E077-CAF10367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29891-FA16-D131-3C35-7EF5AC271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31223-86AD-AA9F-9720-FF778EE8E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6B67E-8227-EE26-D9A5-241CD7379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6F791-37B0-E7CB-01FB-AADE0CE0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91EA0-FABE-2051-C86A-5ECA3162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88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CAD4A-44C8-21E8-1A49-0BA63FAE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25EB32-92B4-821A-F72C-C88E51A68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4B83B-D671-7EC0-462C-AE8A0F334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41DD86-914A-6969-2115-BE96DD3D5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D80BE-7CB0-C561-1AE0-23354A1F0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D81E4A-8945-3265-2868-D3C17576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D84F24-1BFA-9E56-1B33-E1423B1A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141F05-C1F1-5B54-43F5-87E2A4F1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0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7E2FC-3A39-B525-9A12-7CFD997E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F7CF49-12EC-9151-2B02-9F8563B0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DBF2C6-75C7-536C-E7F2-2EB9AFC1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2480C0-AF92-E13F-CEA0-0334F863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7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322032-5072-FFE3-A825-8B738165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C05441-5C87-F487-25F6-8AC6BFC6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6F593-6AE0-4FFF-E15F-3ECF313E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8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94EFA-974C-F7F8-9428-97EC3D91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7DD555-7BDE-A2B3-654C-7C5E2D79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A466C1-6143-AD33-B2CA-6EF8C102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BEA126-8E0E-4F66-0E11-D4B4F0D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8E7EBF-C4D7-509F-65DC-878A3EF9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2799A-6CC0-40AF-A8C8-8E9957B6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4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07871-41D0-639A-D217-5EBAC985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9542F0-B154-3B74-3A5C-BFB79F603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182BC7-F04A-45C8-5708-1E8AD2108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278FF8-3FF2-8B7D-C32B-D95BCA8E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62E0E-F9DE-DA47-7198-B25D4E75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36FE2-83C7-4480-8D61-2C75CBC3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4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902DF0-DF58-2CCD-E175-FB615598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277CAC-9365-2EE7-B245-D6F3C9C1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4187C-D73E-2667-C8A2-1F02F9DCC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F8F4E-399B-4544-ADB6-0AF44C263B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06DC8-E037-FDC3-FC7B-A5119D538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F5D0F-E2C5-7785-8882-6D901060C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C02D6-2AE4-4ACF-B421-53709165D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2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F5698A-5CC6-A4CD-C8AD-14708A16E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>
                <a:solidFill>
                  <a:srgbClr val="FFFFFF"/>
                </a:solidFill>
              </a:rPr>
              <a:t>데이터 분석 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4CEF3-382F-59F3-1406-B0F67C4B0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dirty="0"/>
              <a:t>데이터분석팀</a:t>
            </a:r>
            <a:endParaRPr lang="en-US" altLang="ko-KR" dirty="0"/>
          </a:p>
          <a:p>
            <a:pPr algn="l"/>
            <a:r>
              <a:rPr lang="ko-KR" altLang="en-US" dirty="0"/>
              <a:t>윤지수</a:t>
            </a:r>
          </a:p>
        </p:txBody>
      </p:sp>
    </p:spTree>
    <p:extLst>
      <p:ext uri="{BB962C8B-B14F-4D97-AF65-F5344CB8AC3E}">
        <p14:creationId xmlns:p14="http://schemas.microsoft.com/office/powerpoint/2010/main" val="394313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430323" y="1788848"/>
            <a:ext cx="342000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전체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63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서비스 업종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컬럼을 크게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개로 구분하는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상권업종대분류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컬럼을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맑은 고딕" panose="020B0503020000020004" pitchFamily="50" charset="-127"/>
                <a:cs typeface="+mj-cs"/>
              </a:rPr>
              <a:t>상권업종대분류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맑은 고딕" panose="020B0503020000020004" pitchFamily="50" charset="-127"/>
                <a:cs typeface="+mj-cs"/>
              </a:rPr>
              <a:t> 컬럼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생성</a:t>
            </a:r>
            <a:endParaRPr kumimoji="0" lang="ko-KR" altLang="en-US" sz="3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FD8CB-E9A0-E256-C0C1-878D8DF6244B}"/>
              </a:ext>
            </a:extLst>
          </p:cNvPr>
          <p:cNvGrpSpPr>
            <a:grpSpLocks noChangeAspect="1"/>
          </p:cNvGrpSpPr>
          <p:nvPr/>
        </p:nvGrpSpPr>
        <p:grpSpPr>
          <a:xfrm>
            <a:off x="360000" y="1800001"/>
            <a:ext cx="7920000" cy="2510615"/>
            <a:chOff x="228599" y="1636295"/>
            <a:chExt cx="9553075" cy="27201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1A0410-5BD7-8B73-AB71-B564B5753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07" t="26842" r="7138" b="40351"/>
            <a:stretch/>
          </p:blipFill>
          <p:spPr>
            <a:xfrm>
              <a:off x="228600" y="1636295"/>
              <a:ext cx="9553074" cy="224990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CB8228-F1C1-FDF6-5673-F68840B79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06" t="83334" r="28157" b="12807"/>
            <a:stretch/>
          </p:blipFill>
          <p:spPr>
            <a:xfrm>
              <a:off x="228599" y="3994485"/>
              <a:ext cx="9541797" cy="36193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C974D0-5AFF-7D37-B5FB-235BFB59A2F9}"/>
              </a:ext>
            </a:extLst>
          </p:cNvPr>
          <p:cNvSpPr/>
          <p:nvPr/>
        </p:nvSpPr>
        <p:spPr>
          <a:xfrm>
            <a:off x="927899" y="3930512"/>
            <a:ext cx="6075067" cy="396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1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449244" y="1800000"/>
            <a:ext cx="3420000" cy="48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'</a:t>
            </a:r>
            <a:r>
              <a:rPr lang="ko-KR" altLang="en-US" sz="1600" b="1" dirty="0"/>
              <a:t>제일평화시장</a:t>
            </a:r>
            <a:r>
              <a:rPr lang="en-US" altLang="ko-KR" sz="1600" b="1" dirty="0"/>
              <a:t>', '</a:t>
            </a:r>
            <a:r>
              <a:rPr lang="ko-KR" altLang="en-US" sz="1600" b="1" dirty="0"/>
              <a:t>남평화시장</a:t>
            </a:r>
            <a:r>
              <a:rPr lang="en-US" altLang="ko-KR" sz="1600" b="1" dirty="0"/>
              <a:t>’ </a:t>
            </a:r>
            <a:r>
              <a:rPr lang="ko-KR" altLang="en-US" sz="1600" b="1" dirty="0"/>
              <a:t>이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개의 상권은 매출 데이터에는 존재하지만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생활인구 데이터가 존재하지 않음</a:t>
            </a:r>
            <a:r>
              <a:rPr lang="en-US" altLang="ko-KR" sz="1600" b="1" dirty="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매출 데이터에서 위의 </a:t>
            </a:r>
            <a:r>
              <a:rPr lang="en-US" altLang="ko-KR" sz="1600" dirty="0"/>
              <a:t>2</a:t>
            </a:r>
            <a:r>
              <a:rPr lang="ko-KR" altLang="en-US" sz="1600" dirty="0"/>
              <a:t>개의 상권 데이터는 총 </a:t>
            </a:r>
            <a:r>
              <a:rPr lang="en-US" altLang="ko-KR" sz="1600" dirty="0"/>
              <a:t>133</a:t>
            </a:r>
            <a:r>
              <a:rPr lang="ko-KR" altLang="en-US" sz="1600" dirty="0"/>
              <a:t>건이다</a:t>
            </a:r>
            <a:r>
              <a:rPr lang="en-US" altLang="ko-KR" sz="1600" dirty="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133</a:t>
            </a:r>
            <a:r>
              <a:rPr lang="ko-KR" altLang="en-US" sz="1600" dirty="0"/>
              <a:t>건의 데이터를 </a:t>
            </a:r>
            <a:r>
              <a:rPr lang="ko-KR" altLang="en-US" sz="1600" dirty="0" err="1"/>
              <a:t>점포수</a:t>
            </a:r>
            <a:r>
              <a:rPr lang="ko-KR" altLang="en-US" sz="1600" dirty="0"/>
              <a:t> 변수처럼 회귀분석으로 대체하기에는 변수 하나만 예측하는 것이 아닌 데이터 전체가 존재하지 않는 것이기에 불가능함</a:t>
            </a:r>
            <a:r>
              <a:rPr lang="en-US" altLang="ko-KR" sz="16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570371</a:t>
            </a:r>
            <a:r>
              <a:rPr lang="ko-KR" altLang="en-US" sz="1600" b="1" dirty="0"/>
              <a:t>건의 데이터 중 </a:t>
            </a:r>
            <a:r>
              <a:rPr lang="en-US" altLang="ko-KR" sz="1600" b="1" dirty="0"/>
              <a:t>133</a:t>
            </a:r>
            <a:r>
              <a:rPr lang="ko-KR" altLang="en-US" sz="1600" b="1" dirty="0"/>
              <a:t>건은 소수이기에 그냥 무시하기로 함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데이터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전처리</a:t>
            </a:r>
            <a:endParaRPr kumimoji="0" lang="ko-KR" altLang="en-US" sz="3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DA38A7-149D-FA11-7DBF-0ABA2448A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6" t="47317" r="11464" b="28130"/>
          <a:stretch/>
        </p:blipFill>
        <p:spPr>
          <a:xfrm>
            <a:off x="360000" y="1800000"/>
            <a:ext cx="7920000" cy="1590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3A797A-C336-12B0-E46D-C81E44E82A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25" t="28780" r="7164" b="11870"/>
          <a:stretch/>
        </p:blipFill>
        <p:spPr>
          <a:xfrm>
            <a:off x="360000" y="3211552"/>
            <a:ext cx="7920000" cy="33850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EAF065-E149-5326-BEF4-F8646882F37F}"/>
              </a:ext>
            </a:extLst>
          </p:cNvPr>
          <p:cNvSpPr/>
          <p:nvPr/>
        </p:nvSpPr>
        <p:spPr>
          <a:xfrm>
            <a:off x="356836" y="6384691"/>
            <a:ext cx="551017" cy="216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25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상위 매출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20%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의 상권 구분 비율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7F009EC3-136F-6B3E-32FA-14604858A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485918"/>
              </p:ext>
            </p:extLst>
          </p:nvPr>
        </p:nvGraphicFramePr>
        <p:xfrm>
          <a:off x="360000" y="2160000"/>
          <a:ext cx="6609512" cy="223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398">
                  <a:extLst>
                    <a:ext uri="{9D8B030D-6E8A-4147-A177-3AD203B41FA5}">
                      <a16:colId xmlns:a16="http://schemas.microsoft.com/office/drawing/2014/main" val="2096562616"/>
                    </a:ext>
                  </a:extLst>
                </a:gridCol>
                <a:gridCol w="2495557">
                  <a:extLst>
                    <a:ext uri="{9D8B030D-6E8A-4147-A177-3AD203B41FA5}">
                      <a16:colId xmlns:a16="http://schemas.microsoft.com/office/drawing/2014/main" val="2717186957"/>
                    </a:ext>
                  </a:extLst>
                </a:gridCol>
                <a:gridCol w="2495557">
                  <a:extLst>
                    <a:ext uri="{9D8B030D-6E8A-4147-A177-3AD203B41FA5}">
                      <a16:colId xmlns:a16="http://schemas.microsoft.com/office/drawing/2014/main" val="4136748313"/>
                    </a:ext>
                  </a:extLst>
                </a:gridCol>
              </a:tblGrid>
              <a:tr h="673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상권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전체 상권 구분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상위 </a:t>
                      </a:r>
                      <a:r>
                        <a:rPr lang="en-US" altLang="ko-KR" dirty="0">
                          <a:latin typeface="+mn-lt"/>
                        </a:rPr>
                        <a:t>20% </a:t>
                      </a:r>
                      <a:r>
                        <a:rPr lang="ko-KR" altLang="en-US" dirty="0">
                          <a:latin typeface="+mn-lt"/>
                        </a:rPr>
                        <a:t>매출의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상권 구분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07887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골목상권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56.73%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42.52%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7007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발달상권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25.66%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38.20%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3582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전통시장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16.79%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17.80%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86653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관광특구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0.80%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1.48%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898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3629BA-61B5-77ED-4E95-C13042C47173}"/>
              </a:ext>
            </a:extLst>
          </p:cNvPr>
          <p:cNvSpPr txBox="1"/>
          <p:nvPr/>
        </p:nvSpPr>
        <p:spPr>
          <a:xfrm>
            <a:off x="7641188" y="1800000"/>
            <a:ext cx="4212000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골목상권은 전체에서는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56.7%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42.5%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상대적으로 낮아지는 것을 볼 수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발달상권은 전체에서는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25.6%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38.2%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상대적으로 높아지는 것을 볼 수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전체 데이터에서의 상권구분 비율과 매출 상위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데이터에서의 상권구분 비율은 다른 것을 볼 수 있다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46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4220A-3045-C08B-2917-5D60B9269260}"/>
              </a:ext>
            </a:extLst>
          </p:cNvPr>
          <p:cNvSpPr txBox="1"/>
          <p:nvPr/>
        </p:nvSpPr>
        <p:spPr>
          <a:xfrm>
            <a:off x="7647257" y="1800000"/>
            <a:ext cx="4212000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해가 지날수록 전체 평균 매출은 꾸준히 상승한다</a:t>
            </a:r>
            <a:r>
              <a:rPr lang="en-US" altLang="ko-KR" sz="1600" dirty="0"/>
              <a:t>.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매출 상위 </a:t>
            </a:r>
            <a:r>
              <a:rPr lang="en-US" altLang="ko-KR" sz="1600" dirty="0"/>
              <a:t>20%</a:t>
            </a:r>
            <a:r>
              <a:rPr lang="ko-KR" altLang="en-US" sz="1600" dirty="0"/>
              <a:t>와 그 나머지를 나누어서 비교해보았을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상위 </a:t>
            </a:r>
            <a:r>
              <a:rPr lang="en-US" altLang="ko-KR" sz="1600" dirty="0"/>
              <a:t>20%</a:t>
            </a:r>
            <a:r>
              <a:rPr lang="ko-KR" altLang="en-US" sz="1600" dirty="0"/>
              <a:t>는 해가 지나면서 꾸준히 매출이 상승하지만 그 나머지 </a:t>
            </a:r>
            <a:r>
              <a:rPr lang="en-US" altLang="ko-KR" sz="1600" dirty="0"/>
              <a:t>80%</a:t>
            </a:r>
            <a:r>
              <a:rPr lang="ko-KR" altLang="en-US" sz="1600" dirty="0"/>
              <a:t>는 </a:t>
            </a:r>
            <a:r>
              <a:rPr lang="en-US" altLang="ko-KR" sz="1600" dirty="0"/>
              <a:t>20, 21</a:t>
            </a:r>
            <a:r>
              <a:rPr lang="ko-KR" altLang="en-US" sz="1600" dirty="0"/>
              <a:t>년 코로나의 영향인지 그 전년도 보다 매출이 감소하다가 </a:t>
            </a:r>
            <a:r>
              <a:rPr lang="en-US" altLang="ko-KR" sz="1600" dirty="0"/>
              <a:t>22</a:t>
            </a:r>
            <a:r>
              <a:rPr lang="ko-KR" altLang="en-US" sz="1600" dirty="0"/>
              <a:t>년 회복한다</a:t>
            </a:r>
            <a:r>
              <a:rPr lang="en-US" altLang="ko-KR" sz="1600" dirty="0"/>
              <a:t>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그리고 상위 </a:t>
            </a:r>
            <a:r>
              <a:rPr lang="en-US" altLang="ko-KR" sz="1600" dirty="0"/>
              <a:t>20%</a:t>
            </a:r>
            <a:r>
              <a:rPr lang="ko-KR" altLang="en-US" sz="1600" dirty="0"/>
              <a:t>와 그 나머지의 매출 차이는 </a:t>
            </a:r>
            <a:r>
              <a:rPr lang="en-US" altLang="ko-KR" sz="1600" dirty="0"/>
              <a:t>19</a:t>
            </a:r>
            <a:r>
              <a:rPr lang="ko-KR" altLang="en-US" sz="1600" dirty="0"/>
              <a:t>년 </a:t>
            </a:r>
            <a:r>
              <a:rPr lang="en-US" altLang="ko-KR" sz="1600" dirty="0"/>
              <a:t>9</a:t>
            </a:r>
            <a:r>
              <a:rPr lang="ko-KR" altLang="en-US" sz="1600" dirty="0"/>
              <a:t>배에서 </a:t>
            </a:r>
            <a:r>
              <a:rPr lang="en-US" altLang="ko-KR" sz="1600" dirty="0"/>
              <a:t>22</a:t>
            </a:r>
            <a:r>
              <a:rPr lang="ko-KR" altLang="en-US" sz="1600" dirty="0"/>
              <a:t>년 </a:t>
            </a:r>
            <a:r>
              <a:rPr lang="en-US" altLang="ko-KR" sz="1600" dirty="0"/>
              <a:t>12</a:t>
            </a:r>
            <a:r>
              <a:rPr lang="ko-KR" altLang="en-US" sz="1600" dirty="0"/>
              <a:t>배까지 그 차이가 점점 커진다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3600" dirty="0">
                <a:solidFill>
                  <a:schemeClr val="bg1"/>
                </a:solidFill>
              </a:rPr>
              <a:t>상위 </a:t>
            </a:r>
            <a:r>
              <a:rPr lang="en-US" altLang="ko-KR" sz="3600" dirty="0">
                <a:solidFill>
                  <a:schemeClr val="bg1"/>
                </a:solidFill>
              </a:rPr>
              <a:t>20% </a:t>
            </a:r>
            <a:r>
              <a:rPr lang="ko-KR" altLang="en-US" sz="3600" dirty="0">
                <a:solidFill>
                  <a:schemeClr val="bg1"/>
                </a:solidFill>
              </a:rPr>
              <a:t>매출 평균과 그 나머지 </a:t>
            </a:r>
            <a:r>
              <a:rPr lang="en-US" altLang="ko-KR" sz="3600" dirty="0">
                <a:solidFill>
                  <a:schemeClr val="bg1"/>
                </a:solidFill>
              </a:rPr>
              <a:t>80% </a:t>
            </a:r>
            <a:r>
              <a:rPr lang="ko-KR" altLang="en-US" sz="3600" dirty="0">
                <a:solidFill>
                  <a:schemeClr val="bg1"/>
                </a:solidFill>
              </a:rPr>
              <a:t>매출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1DFA2-65EA-0728-DC85-92021A1FBDA6}"/>
              </a:ext>
            </a:extLst>
          </p:cNvPr>
          <p:cNvSpPr txBox="1"/>
          <p:nvPr/>
        </p:nvSpPr>
        <p:spPr>
          <a:xfrm>
            <a:off x="6352256" y="4320000"/>
            <a:ext cx="112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단위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만원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5600EBF-8F72-310D-22BF-3FB6991D9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161650"/>
              </p:ext>
            </p:extLst>
          </p:nvPr>
        </p:nvGraphicFramePr>
        <p:xfrm>
          <a:off x="360000" y="2160000"/>
          <a:ext cx="7035209" cy="215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609">
                  <a:extLst>
                    <a:ext uri="{9D8B030D-6E8A-4147-A177-3AD203B41FA5}">
                      <a16:colId xmlns:a16="http://schemas.microsoft.com/office/drawing/2014/main" val="351854924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51525659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06939503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02751565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878130686"/>
                    </a:ext>
                  </a:extLst>
                </a:gridCol>
              </a:tblGrid>
              <a:tr h="650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상위 </a:t>
                      </a:r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나머지 </a:t>
                      </a:r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상위 </a:t>
                      </a:r>
                      <a:r>
                        <a:rPr lang="en-US" altLang="ko-KR" dirty="0"/>
                        <a:t>20%/</a:t>
                      </a:r>
                    </a:p>
                    <a:p>
                      <a:pPr algn="ctr" latinLnBrk="1"/>
                      <a:r>
                        <a:rPr lang="ko-KR" altLang="en-US" dirty="0"/>
                        <a:t>나머지 </a:t>
                      </a:r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419725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3933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13785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1470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9.38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288031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4452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16489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1443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11.43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20376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4537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16940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1437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11.79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146644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1">
                          <a:effectLst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5175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19677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effectLst/>
                        </a:rPr>
                        <a:t>1550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</a:rPr>
                        <a:t>12.69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454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4220A-3045-C08B-2917-5D60B9269260}"/>
              </a:ext>
            </a:extLst>
          </p:cNvPr>
          <p:cNvSpPr txBox="1"/>
          <p:nvPr/>
        </p:nvSpPr>
        <p:spPr>
          <a:xfrm>
            <a:off x="7605126" y="1799999"/>
            <a:ext cx="4248000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서비스 업종 비율에서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한식음식점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4.43%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가장 많은 비율을 차지하고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서비스 업종에서는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편의점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13.07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가장 많은 비율을 차지하고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데이터의 서비스 업종 비율과 매출 상위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서비스 업종 비율은 차이가 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상위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20%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의 매출의 서비스 업종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DCDB1C31-7C6F-76D7-C0A8-CAE09BA9E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18542"/>
              </p:ext>
            </p:extLst>
          </p:nvPr>
        </p:nvGraphicFramePr>
        <p:xfrm>
          <a:off x="3995079" y="1800000"/>
          <a:ext cx="327152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075">
                  <a:extLst>
                    <a:ext uri="{9D8B030D-6E8A-4147-A177-3AD203B41FA5}">
                      <a16:colId xmlns:a16="http://schemas.microsoft.com/office/drawing/2014/main" val="2096562616"/>
                    </a:ext>
                  </a:extLst>
                </a:gridCol>
                <a:gridCol w="1576445">
                  <a:extLst>
                    <a:ext uri="{9D8B030D-6E8A-4147-A177-3AD203B41FA5}">
                      <a16:colId xmlns:a16="http://schemas.microsoft.com/office/drawing/2014/main" val="2717186957"/>
                    </a:ext>
                  </a:extLst>
                </a:gridCol>
              </a:tblGrid>
              <a:tr h="574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서비스 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상위 </a:t>
                      </a:r>
                      <a:r>
                        <a:rPr lang="en-US" altLang="ko-KR" sz="1600" dirty="0">
                          <a:latin typeface="+mn-lt"/>
                        </a:rPr>
                        <a:t>20%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업종</a:t>
                      </a:r>
                      <a:r>
                        <a:rPr lang="en-US" altLang="ko-KR" sz="1600" dirty="0"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latin typeface="+mn-lt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07887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편의점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13.07%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7007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의약품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9.04%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3582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슈퍼마켓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7.58%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86653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일반의원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5.94%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89874"/>
                  </a:ext>
                </a:extLst>
              </a:tr>
              <a:tr h="333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치과의원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5.10%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8567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8E63F02-AEF8-EDE4-F877-3C01F1517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95295"/>
              </p:ext>
            </p:extLst>
          </p:nvPr>
        </p:nvGraphicFramePr>
        <p:xfrm>
          <a:off x="360000" y="1800000"/>
          <a:ext cx="327152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075">
                  <a:extLst>
                    <a:ext uri="{9D8B030D-6E8A-4147-A177-3AD203B41FA5}">
                      <a16:colId xmlns:a16="http://schemas.microsoft.com/office/drawing/2014/main" val="2096562616"/>
                    </a:ext>
                  </a:extLst>
                </a:gridCol>
                <a:gridCol w="1576445">
                  <a:extLst>
                    <a:ext uri="{9D8B030D-6E8A-4147-A177-3AD203B41FA5}">
                      <a16:colId xmlns:a16="http://schemas.microsoft.com/office/drawing/2014/main" val="2717186957"/>
                    </a:ext>
                  </a:extLst>
                </a:gridCol>
              </a:tblGrid>
              <a:tr h="526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서비스 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전체 서비스 </a:t>
                      </a:r>
                      <a:endParaRPr lang="en-US" altLang="ko-KR" sz="16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업종</a:t>
                      </a:r>
                      <a:r>
                        <a:rPr lang="en-US" altLang="ko-KR" sz="1600" dirty="0"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latin typeface="+mn-lt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07887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한식음식점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4.43%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7007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미용실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3.78%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3582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커피</a:t>
                      </a:r>
                      <a:r>
                        <a:rPr lang="en-US" altLang="ko-KR" sz="1600" b="1" dirty="0">
                          <a:effectLst/>
                        </a:rPr>
                        <a:t>-</a:t>
                      </a:r>
                      <a:r>
                        <a:rPr lang="ko-KR" altLang="en-US" sz="1600" b="1" dirty="0">
                          <a:effectLst/>
                        </a:rPr>
                        <a:t>음료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3.48%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86653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편의점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3.41%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89874"/>
                  </a:ext>
                </a:extLst>
              </a:tr>
              <a:tr h="3045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슈퍼마켓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3.33%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85673"/>
                  </a:ext>
                </a:extLst>
              </a:tr>
            </a:tbl>
          </a:graphicData>
        </a:graphic>
      </p:graphicFrame>
      <p:pic>
        <p:nvPicPr>
          <p:cNvPr id="10" name="그림 9" descr="스크린샷, 직사각형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9B620F53-D70F-625E-BAD5-EAEFC1CF6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4176000"/>
            <a:ext cx="3375849" cy="2520000"/>
          </a:xfrm>
          <a:prstGeom prst="rect">
            <a:avLst/>
          </a:prstGeom>
        </p:spPr>
      </p:pic>
      <p:pic>
        <p:nvPicPr>
          <p:cNvPr id="13" name="그림 12" descr="스크린샷, 직사각형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CB141C15-3101-50D9-A70F-FA610102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4176000"/>
            <a:ext cx="337585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업종별 가장 매출 비율이 높은 시간대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583C72-37A2-C18B-0C97-F16D0E018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252323"/>
              </p:ext>
            </p:extLst>
          </p:nvPr>
        </p:nvGraphicFramePr>
        <p:xfrm>
          <a:off x="360000" y="1627667"/>
          <a:ext cx="11474605" cy="515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4605">
                  <a:extLst>
                    <a:ext uri="{9D8B030D-6E8A-4147-A177-3AD203B41FA5}">
                      <a16:colId xmlns:a16="http://schemas.microsoft.com/office/drawing/2014/main" val="1152190198"/>
                    </a:ext>
                  </a:extLst>
                </a:gridCol>
              </a:tblGrid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11 ~ 14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시 최고 매출 비율 서비스 업종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651048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분식전문점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일반의원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중식음식점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치과의원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커피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음료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한의원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729903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14 ~ 17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시 최고 매출 비율 서비스 업종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89651"/>
                  </a:ext>
                </a:extLst>
              </a:tr>
              <a:tr h="16654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</a:rPr>
                        <a:t>'</a:t>
                      </a:r>
                      <a:r>
                        <a:rPr lang="ko-KR" altLang="en-US" dirty="0">
                          <a:latin typeface="+mn-lt"/>
                        </a:rPr>
                        <a:t>가구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가방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가전제품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가전제품수리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문구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미곡판매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반찬가게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부동산중개업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서적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섬유제품</a:t>
                      </a:r>
                      <a:r>
                        <a:rPr lang="en-US" altLang="ko-KR" dirty="0">
                          <a:latin typeface="+mn-lt"/>
                        </a:rPr>
                        <a:t>’, '</a:t>
                      </a:r>
                      <a:r>
                        <a:rPr lang="ko-KR" altLang="en-US" dirty="0">
                          <a:latin typeface="+mn-lt"/>
                        </a:rPr>
                        <a:t>수산물판매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 err="1">
                          <a:latin typeface="+mn-lt"/>
                        </a:rPr>
                        <a:t>시계및귀금속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신발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예술학원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완구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운동</a:t>
                      </a:r>
                      <a:r>
                        <a:rPr lang="en-US" altLang="ko-KR" dirty="0">
                          <a:latin typeface="+mn-lt"/>
                        </a:rPr>
                        <a:t>/</a:t>
                      </a:r>
                      <a:r>
                        <a:rPr lang="ko-KR" altLang="en-US" dirty="0">
                          <a:latin typeface="+mn-lt"/>
                        </a:rPr>
                        <a:t>경기용품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의료기기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의약품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인테리어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일반의류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자동차미용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자동차수리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자전거 및 기타운송장비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전자상거래업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조명용품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철물점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 err="1">
                          <a:latin typeface="+mn-lt"/>
                        </a:rPr>
                        <a:t>컴퓨터및주변장치판매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화장품</a:t>
                      </a:r>
                      <a:r>
                        <a:rPr lang="en-US" altLang="ko-KR" dirty="0"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latin typeface="+mn-lt"/>
                        </a:rPr>
                        <a:t>화초</a:t>
                      </a:r>
                      <a:r>
                        <a:rPr lang="en-US" altLang="ko-KR" dirty="0">
                          <a:latin typeface="+mn-lt"/>
                        </a:rPr>
                        <a:t>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562710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17 ~ 21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시 최고 매출 비율 서비스 업종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67582"/>
                  </a:ext>
                </a:extLst>
              </a:tr>
              <a:tr h="12585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'PC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고시원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골프연습장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+mn-lt"/>
                        </a:rPr>
                        <a:t>네일숍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당구장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미용실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세탁소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슈퍼마켓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스포츠 강습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스포츠클럽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안경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애완동물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양식음식점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외국어학원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육류판매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+mn-lt"/>
                        </a:rPr>
                        <a:t>일반교습학원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일식음식점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제과점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청과상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치킨전문점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패스트푸드점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편의점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피부관리실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한식음식점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핸드폰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101799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21 ~ 24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시 최고 매출 비율 서비스 업종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035459"/>
                  </a:ext>
                </a:extLst>
              </a:tr>
              <a:tr h="361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노래방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여관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', 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호프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간이주점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36932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BD5813C-6794-5D2F-1F3B-94012F38ACF5}"/>
              </a:ext>
            </a:extLst>
          </p:cNvPr>
          <p:cNvSpPr/>
          <p:nvPr/>
        </p:nvSpPr>
        <p:spPr>
          <a:xfrm>
            <a:off x="379141" y="1984918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BB2AB-59AC-8387-D79B-D1CB91298E30}"/>
              </a:ext>
            </a:extLst>
          </p:cNvPr>
          <p:cNvSpPr/>
          <p:nvPr/>
        </p:nvSpPr>
        <p:spPr>
          <a:xfrm>
            <a:off x="2895599" y="1981200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E07E14-9AEF-9D7F-941F-6CF349084726}"/>
              </a:ext>
            </a:extLst>
          </p:cNvPr>
          <p:cNvSpPr/>
          <p:nvPr/>
        </p:nvSpPr>
        <p:spPr>
          <a:xfrm>
            <a:off x="5438077" y="1992352"/>
            <a:ext cx="1224000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110A09-CA1B-6087-D54C-5F8CDD5B2184}"/>
              </a:ext>
            </a:extLst>
          </p:cNvPr>
          <p:cNvSpPr/>
          <p:nvPr/>
        </p:nvSpPr>
        <p:spPr>
          <a:xfrm>
            <a:off x="1546302" y="5270811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E76893-DA45-713D-D2FB-669E8FAAE47D}"/>
              </a:ext>
            </a:extLst>
          </p:cNvPr>
          <p:cNvSpPr/>
          <p:nvPr/>
        </p:nvSpPr>
        <p:spPr>
          <a:xfrm>
            <a:off x="7066156" y="5293113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C1C174-9428-206B-75F1-CD0C35B8AEF3}"/>
              </a:ext>
            </a:extLst>
          </p:cNvPr>
          <p:cNvSpPr/>
          <p:nvPr/>
        </p:nvSpPr>
        <p:spPr>
          <a:xfrm>
            <a:off x="4322956" y="5694557"/>
            <a:ext cx="1338147" cy="345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8E7AA1-D787-B28A-0743-CC56A97ACD7B}"/>
              </a:ext>
            </a:extLst>
          </p:cNvPr>
          <p:cNvSpPr/>
          <p:nvPr/>
        </p:nvSpPr>
        <p:spPr>
          <a:xfrm>
            <a:off x="427463" y="6437971"/>
            <a:ext cx="3252439" cy="3419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연도별 서비스 업종 점포수 추이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C3C7024-EC3B-0844-FDA1-E1950AC4A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5059"/>
              </p:ext>
            </p:extLst>
          </p:nvPr>
        </p:nvGraphicFramePr>
        <p:xfrm>
          <a:off x="360000" y="1710791"/>
          <a:ext cx="72897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069">
                  <a:extLst>
                    <a:ext uri="{9D8B030D-6E8A-4147-A177-3AD203B41FA5}">
                      <a16:colId xmlns:a16="http://schemas.microsoft.com/office/drawing/2014/main" val="4129221048"/>
                    </a:ext>
                  </a:extLst>
                </a:gridCol>
                <a:gridCol w="1084348">
                  <a:extLst>
                    <a:ext uri="{9D8B030D-6E8A-4147-A177-3AD203B41FA5}">
                      <a16:colId xmlns:a16="http://schemas.microsoft.com/office/drawing/2014/main" val="4037183655"/>
                    </a:ext>
                  </a:extLst>
                </a:gridCol>
                <a:gridCol w="1084348">
                  <a:extLst>
                    <a:ext uri="{9D8B030D-6E8A-4147-A177-3AD203B41FA5}">
                      <a16:colId xmlns:a16="http://schemas.microsoft.com/office/drawing/2014/main" val="4109383790"/>
                    </a:ext>
                  </a:extLst>
                </a:gridCol>
                <a:gridCol w="1084348">
                  <a:extLst>
                    <a:ext uri="{9D8B030D-6E8A-4147-A177-3AD203B41FA5}">
                      <a16:colId xmlns:a16="http://schemas.microsoft.com/office/drawing/2014/main" val="148242207"/>
                    </a:ext>
                  </a:extLst>
                </a:gridCol>
                <a:gridCol w="1084348">
                  <a:extLst>
                    <a:ext uri="{9D8B030D-6E8A-4147-A177-3AD203B41FA5}">
                      <a16:colId xmlns:a16="http://schemas.microsoft.com/office/drawing/2014/main" val="581033719"/>
                    </a:ext>
                  </a:extLst>
                </a:gridCol>
                <a:gridCol w="1403276">
                  <a:extLst>
                    <a:ext uri="{9D8B030D-6E8A-4147-A177-3AD203B41FA5}">
                      <a16:colId xmlns:a16="http://schemas.microsoft.com/office/drawing/2014/main" val="2511731352"/>
                    </a:ext>
                  </a:extLst>
                </a:gridCol>
              </a:tblGrid>
              <a:tr h="3213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서비스 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22</a:t>
                      </a:r>
                      <a:r>
                        <a:rPr lang="ko-KR" altLang="en-US" sz="1600" b="1" dirty="0"/>
                        <a:t>년 </a:t>
                      </a:r>
                      <a:r>
                        <a:rPr lang="ko-KR" altLang="en-US" sz="1600" b="1" dirty="0" err="1"/>
                        <a:t>점포수</a:t>
                      </a:r>
                      <a:r>
                        <a:rPr lang="en-US" altLang="ko-KR" sz="1600" b="1" dirty="0"/>
                        <a:t>/19</a:t>
                      </a:r>
                      <a:r>
                        <a:rPr lang="ko-KR" altLang="en-US" sz="1600" b="1" dirty="0"/>
                        <a:t>년 </a:t>
                      </a:r>
                      <a:r>
                        <a:rPr lang="ko-KR" altLang="en-US" sz="1600" b="1" dirty="0" err="1"/>
                        <a:t>점포수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331978"/>
                  </a:ext>
                </a:extLst>
              </a:tr>
              <a:tr h="321312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서비스 업종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2021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2022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17026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2041848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2044532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1982010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1662932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0.839844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816554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</a:rPr>
                        <a:t>한식음식점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410031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418271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405782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190568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0.464765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17720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일반의류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154904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153008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140983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</a:rPr>
                        <a:t>189025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1.220272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812473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커피</a:t>
                      </a:r>
                      <a:r>
                        <a:rPr lang="en-US" altLang="ko-KR" sz="1600" b="1">
                          <a:effectLst/>
                        </a:rPr>
                        <a:t>-</a:t>
                      </a:r>
                      <a:r>
                        <a:rPr lang="ko-KR" altLang="en-US" sz="1600" b="1">
                          <a:effectLst/>
                        </a:rPr>
                        <a:t>음료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123030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127679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129242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84209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0.684459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30236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분식전문점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</a:rPr>
                        <a:t>81662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81278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82660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64434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0.789033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770981"/>
                  </a:ext>
                </a:extLst>
              </a:tr>
              <a:tr h="32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</a:rPr>
                        <a:t>미용실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</a:rPr>
                        <a:t>112589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116203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116225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64401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effectLst/>
                        </a:rPr>
                        <a:t>0.572001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083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3C99A5-E111-7D77-B354-8AAD6749FADC}"/>
              </a:ext>
            </a:extLst>
          </p:cNvPr>
          <p:cNvSpPr txBox="1"/>
          <p:nvPr/>
        </p:nvSpPr>
        <p:spPr>
          <a:xfrm>
            <a:off x="8293396" y="1800000"/>
            <a:ext cx="3564000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업종 전체적으로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대비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년의 점포수가 줄었다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한식음식점의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점포수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데이터가 유독 급격하게 감소했는데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이는 코로나 이전인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데이터의 약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46%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불과한 수준이다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반대로 일반의류의 점포수는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코로나 이전인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19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년 대비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22%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나 상승하였다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1FE72056-2AA5-D934-5FA4-3C0151037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8"/>
          <a:stretch/>
        </p:blipFill>
        <p:spPr>
          <a:xfrm>
            <a:off x="1548000" y="4428000"/>
            <a:ext cx="485162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7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19, 22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년 상권구분별 서비스 업종 점포 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9CDF17-0BD3-0420-FD4F-83B5304FD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3638210" cy="48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732AD7-9779-A2E4-4FCC-2AF07EBDC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31" y="1800000"/>
            <a:ext cx="3638210" cy="486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33FC6D-ABA1-FDCB-C6FB-69DA267C25D0}"/>
              </a:ext>
            </a:extLst>
          </p:cNvPr>
          <p:cNvSpPr/>
          <p:nvPr/>
        </p:nvSpPr>
        <p:spPr>
          <a:xfrm>
            <a:off x="568712" y="4382430"/>
            <a:ext cx="1393903" cy="1025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98FE2-5C9B-3838-FE5A-F9882598B189}"/>
              </a:ext>
            </a:extLst>
          </p:cNvPr>
          <p:cNvSpPr txBox="1"/>
          <p:nvPr/>
        </p:nvSpPr>
        <p:spPr>
          <a:xfrm>
            <a:off x="8288198" y="1799999"/>
            <a:ext cx="3564000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대체적으로 </a:t>
            </a:r>
            <a:r>
              <a:rPr lang="en-US" altLang="ko-KR" sz="1600" dirty="0"/>
              <a:t>19</a:t>
            </a:r>
            <a:r>
              <a:rPr lang="ko-KR" altLang="en-US" sz="1600" dirty="0"/>
              <a:t>년과 </a:t>
            </a:r>
            <a:r>
              <a:rPr lang="en-US" altLang="ko-KR" sz="1600" dirty="0"/>
              <a:t>22</a:t>
            </a:r>
            <a:r>
              <a:rPr lang="ko-KR" altLang="en-US" sz="1600" dirty="0"/>
              <a:t>년에 점포 수 순위는 비슷하다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발달상권에서 </a:t>
            </a:r>
            <a:r>
              <a:rPr lang="en-US" altLang="ko-KR" sz="1600" dirty="0"/>
              <a:t>5</a:t>
            </a:r>
            <a:r>
              <a:rPr lang="ko-KR" altLang="en-US" sz="1600" dirty="0"/>
              <a:t>위 아래였던 일반의류가 </a:t>
            </a:r>
            <a:r>
              <a:rPr lang="en-US" altLang="ko-KR" sz="1600" dirty="0"/>
              <a:t>22</a:t>
            </a:r>
            <a:r>
              <a:rPr lang="ko-KR" altLang="en-US" sz="1600" dirty="0"/>
              <a:t>년에 두번째로 높다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전통시장에서 </a:t>
            </a:r>
            <a:r>
              <a:rPr lang="en-US" altLang="ko-KR" sz="1600" dirty="0"/>
              <a:t>19</a:t>
            </a:r>
            <a:r>
              <a:rPr lang="ko-KR" altLang="en-US" sz="1600" dirty="0"/>
              <a:t>년에는 첫번째가 한식음식점이고</a:t>
            </a:r>
            <a:r>
              <a:rPr lang="en-US" altLang="ko-KR" sz="1600" dirty="0"/>
              <a:t> </a:t>
            </a:r>
            <a:r>
              <a:rPr lang="ko-KR" altLang="en-US" sz="1600" dirty="0"/>
              <a:t>두번째가 일반의류 였는데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 22</a:t>
            </a:r>
            <a:r>
              <a:rPr lang="ko-KR" altLang="en-US" sz="1600" dirty="0"/>
              <a:t>년에는 첫번째가 </a:t>
            </a:r>
            <a:r>
              <a:rPr lang="ko-KR" altLang="en-US" sz="1600" dirty="0" err="1"/>
              <a:t>일반의류이고</a:t>
            </a:r>
            <a:r>
              <a:rPr lang="en-US" altLang="ko-KR" sz="1600" dirty="0"/>
              <a:t> </a:t>
            </a:r>
            <a:r>
              <a:rPr lang="ko-KR" altLang="en-US" sz="1600" dirty="0"/>
              <a:t>두번째가 한식음식점이다</a:t>
            </a:r>
            <a:r>
              <a:rPr lang="en-US" altLang="ko-KR" sz="1600" dirty="0"/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1D008-D5F2-B591-3E56-929CF3F983AE}"/>
              </a:ext>
            </a:extLst>
          </p:cNvPr>
          <p:cNvSpPr/>
          <p:nvPr/>
        </p:nvSpPr>
        <p:spPr>
          <a:xfrm>
            <a:off x="5237357" y="3267308"/>
            <a:ext cx="650487" cy="903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6CA7EF-DF77-C065-13F2-1F67EE26B191}"/>
              </a:ext>
            </a:extLst>
          </p:cNvPr>
          <p:cNvSpPr/>
          <p:nvPr/>
        </p:nvSpPr>
        <p:spPr>
          <a:xfrm>
            <a:off x="4512523" y="4367563"/>
            <a:ext cx="1393903" cy="1025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상권구분별 서비스 업종 평균 매출</a:t>
            </a:r>
          </a:p>
        </p:txBody>
      </p:sp>
      <p:pic>
        <p:nvPicPr>
          <p:cNvPr id="4" name="그림 3" descr="스크린샷, 마천루, 다채로움이(가) 표시된 사진&#10;&#10;자동 생성된 설명">
            <a:extLst>
              <a:ext uri="{FF2B5EF4-FFF2-40B4-BE49-F238E27FC236}">
                <a16:creationId xmlns:a16="http://schemas.microsoft.com/office/drawing/2014/main" id="{7075FF4B-0F1B-055D-EB7F-C4F421964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77"/>
          <a:stretch/>
        </p:blipFill>
        <p:spPr>
          <a:xfrm>
            <a:off x="83260" y="1708485"/>
            <a:ext cx="5928253" cy="4860758"/>
          </a:xfrm>
          <a:prstGeom prst="rect">
            <a:avLst/>
          </a:prstGeom>
        </p:spPr>
      </p:pic>
      <p:pic>
        <p:nvPicPr>
          <p:cNvPr id="7" name="그림 6" descr="스크린샷, 마천루, 다채로움이(가) 표시된 사진&#10;&#10;자동 생성된 설명">
            <a:extLst>
              <a:ext uri="{FF2B5EF4-FFF2-40B4-BE49-F238E27FC236}">
                <a16:creationId xmlns:a16="http://schemas.microsoft.com/office/drawing/2014/main" id="{843A8344-610F-D128-42ED-B849234D5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0"/>
          <a:stretch/>
        </p:blipFill>
        <p:spPr>
          <a:xfrm>
            <a:off x="6118723" y="1672388"/>
            <a:ext cx="5966044" cy="4993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45D0F-D0CB-BAC3-74E3-B1AD43352160}"/>
              </a:ext>
            </a:extLst>
          </p:cNvPr>
          <p:cNvSpPr txBox="1"/>
          <p:nvPr/>
        </p:nvSpPr>
        <p:spPr>
          <a:xfrm>
            <a:off x="481268" y="1816768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89685"/>
                </a:solidFill>
              </a:rPr>
              <a:t>의약품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BF227-D871-5B53-03AD-2042DEA7C1D4}"/>
              </a:ext>
            </a:extLst>
          </p:cNvPr>
          <p:cNvSpPr txBox="1"/>
          <p:nvPr/>
        </p:nvSpPr>
        <p:spPr>
          <a:xfrm>
            <a:off x="2221830" y="1884947"/>
            <a:ext cx="131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AAD8F"/>
                </a:solidFill>
              </a:rPr>
              <a:t>한식음식점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0C077-636F-425F-BF5B-C2DA6B05AE7D}"/>
              </a:ext>
            </a:extLst>
          </p:cNvPr>
          <p:cNvSpPr txBox="1"/>
          <p:nvPr/>
        </p:nvSpPr>
        <p:spPr>
          <a:xfrm>
            <a:off x="3866147" y="1880935"/>
            <a:ext cx="1054770" cy="34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B3C6EF"/>
                </a:solidFill>
              </a:rPr>
              <a:t>의료기기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F677E-E14E-98DF-CF46-10DEBBC902A2}"/>
              </a:ext>
            </a:extLst>
          </p:cNvPr>
          <p:cNvSpPr txBox="1"/>
          <p:nvPr/>
        </p:nvSpPr>
        <p:spPr>
          <a:xfrm>
            <a:off x="5209674" y="2009272"/>
            <a:ext cx="1054770" cy="34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993B8"/>
                </a:solidFill>
              </a:rPr>
              <a:t>가전제품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ED550-DCD1-2CCA-59E1-AB35787F880F}"/>
              </a:ext>
            </a:extLst>
          </p:cNvPr>
          <p:cNvSpPr txBox="1"/>
          <p:nvPr/>
        </p:nvSpPr>
        <p:spPr>
          <a:xfrm>
            <a:off x="3810001" y="4495797"/>
            <a:ext cx="1255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9BBF1"/>
                </a:solidFill>
              </a:rPr>
              <a:t>수산물판매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E9011-75E7-CB7E-D7F8-637BCC32D698}"/>
              </a:ext>
            </a:extLst>
          </p:cNvPr>
          <p:cNvSpPr txBox="1"/>
          <p:nvPr/>
        </p:nvSpPr>
        <p:spPr>
          <a:xfrm>
            <a:off x="5169569" y="4640177"/>
            <a:ext cx="1054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D020D4"/>
                </a:solidFill>
              </a:rPr>
              <a:t>컴퓨터및주변장치판매</a:t>
            </a:r>
            <a:endParaRPr lang="ko-KR" altLang="en-US" sz="1600" dirty="0">
              <a:solidFill>
                <a:srgbClr val="D020D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B556-F724-6A2D-1A21-E0C79D6393F8}"/>
              </a:ext>
            </a:extLst>
          </p:cNvPr>
          <p:cNvSpPr txBox="1"/>
          <p:nvPr/>
        </p:nvSpPr>
        <p:spPr>
          <a:xfrm>
            <a:off x="6974305" y="1945105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F9145"/>
                </a:solidFill>
              </a:rPr>
              <a:t>청과상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87A09-7A0F-B5BC-E996-F447295F9C36}"/>
              </a:ext>
            </a:extLst>
          </p:cNvPr>
          <p:cNvSpPr txBox="1"/>
          <p:nvPr/>
        </p:nvSpPr>
        <p:spPr>
          <a:xfrm>
            <a:off x="10399294" y="2362200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BCA5EA"/>
                </a:solidFill>
              </a:rPr>
              <a:t>조명용품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38D07B-E036-A6C0-7911-CA59AB878120}"/>
              </a:ext>
            </a:extLst>
          </p:cNvPr>
          <p:cNvSpPr txBox="1"/>
          <p:nvPr/>
        </p:nvSpPr>
        <p:spPr>
          <a:xfrm>
            <a:off x="8903362" y="2310063"/>
            <a:ext cx="141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EC2CF"/>
                </a:solidFill>
              </a:rPr>
              <a:t>전자상거래업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8A9B27-7177-46F0-5F4E-B704821E8F15}"/>
              </a:ext>
            </a:extLst>
          </p:cNvPr>
          <p:cNvSpPr txBox="1"/>
          <p:nvPr/>
        </p:nvSpPr>
        <p:spPr>
          <a:xfrm>
            <a:off x="6573251" y="4455694"/>
            <a:ext cx="99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A69D46"/>
                </a:solidFill>
              </a:rPr>
              <a:t>일반의류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DF5674-D2BC-4F7C-A699-ADB6EE2EE9DC}"/>
              </a:ext>
            </a:extLst>
          </p:cNvPr>
          <p:cNvSpPr txBox="1"/>
          <p:nvPr/>
        </p:nvSpPr>
        <p:spPr>
          <a:xfrm>
            <a:off x="8610593" y="4688305"/>
            <a:ext cx="141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4A8A5"/>
                </a:solidFill>
              </a:rPr>
              <a:t>한식음식점</a:t>
            </a:r>
          </a:p>
        </p:txBody>
      </p:sp>
    </p:spTree>
    <p:extLst>
      <p:ext uri="{BB962C8B-B14F-4D97-AF65-F5344CB8AC3E}">
        <p14:creationId xmlns:p14="http://schemas.microsoft.com/office/powerpoint/2010/main" val="3844724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 descr="마천루, 스카이라인, 하늘, 건물이(가) 표시된 사진&#10;&#10;자동 생성된 설명">
            <a:extLst>
              <a:ext uri="{FF2B5EF4-FFF2-40B4-BE49-F238E27FC236}">
                <a16:creationId xmlns:a16="http://schemas.microsoft.com/office/drawing/2014/main" id="{12BFD038-CD89-BD33-A6DA-85FE0979C7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"/>
          <a:stretch/>
        </p:blipFill>
        <p:spPr>
          <a:xfrm>
            <a:off x="858642" y="1644732"/>
            <a:ext cx="10493298" cy="52132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208566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업종별 건당 평균 매출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40E00-298A-770A-BDDC-2874AC0E4B30}"/>
              </a:ext>
            </a:extLst>
          </p:cNvPr>
          <p:cNvSpPr txBox="1"/>
          <p:nvPr/>
        </p:nvSpPr>
        <p:spPr>
          <a:xfrm>
            <a:off x="8690908" y="2070017"/>
            <a:ext cx="113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DBC29E"/>
                </a:solidFill>
              </a:rPr>
              <a:t>의료기기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37E4D3-E948-5677-8A9B-05FADC445A41}"/>
              </a:ext>
            </a:extLst>
          </p:cNvPr>
          <p:cNvSpPr txBox="1"/>
          <p:nvPr/>
        </p:nvSpPr>
        <p:spPr>
          <a:xfrm>
            <a:off x="10488993" y="2542576"/>
            <a:ext cx="113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99675"/>
                </a:solidFill>
              </a:rPr>
              <a:t>가구</a:t>
            </a:r>
          </a:p>
        </p:txBody>
      </p:sp>
    </p:spTree>
    <p:extLst>
      <p:ext uri="{BB962C8B-B14F-4D97-AF65-F5344CB8AC3E}">
        <p14:creationId xmlns:p14="http://schemas.microsoft.com/office/powerpoint/2010/main" val="346596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7BC60-2EA8-72F0-652F-EFE22B16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1" y="2318197"/>
            <a:ext cx="10016130" cy="3683358"/>
          </a:xfrm>
        </p:spPr>
        <p:txBody>
          <a:bodyPr anchor="ctr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/>
              <a:t>주제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초기 기획 배경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데이터 설명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데이터 </a:t>
            </a:r>
            <a:r>
              <a:rPr lang="ko-KR" altLang="en-US" sz="1800" dirty="0" err="1"/>
              <a:t>전처리</a:t>
            </a:r>
            <a:r>
              <a:rPr lang="ko-KR" altLang="en-US" sz="1800" dirty="0"/>
              <a:t> 및 변수 생성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분석</a:t>
            </a:r>
            <a:endParaRPr lang="en-US" altLang="ko-KR" sz="1800" dirty="0"/>
          </a:p>
          <a:p>
            <a:pPr>
              <a:lnSpc>
                <a:spcPct val="200000"/>
              </a:lnSpc>
            </a:pPr>
            <a:r>
              <a:rPr lang="ko-KR" altLang="en-US" sz="1800" dirty="0"/>
              <a:t>결론 및 향후 방향</a:t>
            </a:r>
            <a:endParaRPr lang="en-US" altLang="ko-KR" sz="1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0ECEF56-ACF7-EC88-C5CB-089AAEA17051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목차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08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업종별 성별 비율</a:t>
            </a:r>
          </a:p>
        </p:txBody>
      </p:sp>
      <p:pic>
        <p:nvPicPr>
          <p:cNvPr id="8" name="그림 7" descr="스크린샷, 라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101DF38-768E-9A0E-9F80-BFD5983FD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1800000"/>
            <a:ext cx="6012000" cy="4524218"/>
          </a:xfrm>
          <a:prstGeom prst="rect">
            <a:avLst/>
          </a:prstGeom>
        </p:spPr>
      </p:pic>
      <p:pic>
        <p:nvPicPr>
          <p:cNvPr id="10" name="그림 9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51150871-BBC1-2353-9708-FA2EB6167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800000"/>
            <a:ext cx="6012000" cy="408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52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268200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업종별 매출 연령대 비율</a:t>
            </a:r>
          </a:p>
        </p:txBody>
      </p:sp>
      <p:pic>
        <p:nvPicPr>
          <p:cNvPr id="5" name="그림 4" descr="스크린샷, 다채로움, 디자인이(가) 표시된 사진&#10;&#10;자동 생성된 설명">
            <a:extLst>
              <a:ext uri="{FF2B5EF4-FFF2-40B4-BE49-F238E27FC236}">
                <a16:creationId xmlns:a16="http://schemas.microsoft.com/office/drawing/2014/main" id="{724DCCEE-3267-8440-B290-D3036A27A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4"/>
          <a:stretch/>
        </p:blipFill>
        <p:spPr>
          <a:xfrm>
            <a:off x="271940" y="1695075"/>
            <a:ext cx="7897502" cy="5162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E7878-A36F-E9F7-A091-5A5202592B54}"/>
              </a:ext>
            </a:extLst>
          </p:cNvPr>
          <p:cNvSpPr txBox="1"/>
          <p:nvPr/>
        </p:nvSpPr>
        <p:spPr>
          <a:xfrm>
            <a:off x="8277726" y="1800000"/>
            <a:ext cx="35760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학원</a:t>
            </a:r>
            <a:r>
              <a:rPr lang="en-US" altLang="ko-KR" sz="1600" dirty="0"/>
              <a:t>/</a:t>
            </a:r>
            <a:r>
              <a:rPr lang="ko-KR" altLang="en-US" sz="1600" dirty="0"/>
              <a:t>교육 서비스의 경우 </a:t>
            </a:r>
            <a:r>
              <a:rPr lang="en-US" altLang="ko-KR" sz="1600" dirty="0"/>
              <a:t>40</a:t>
            </a:r>
            <a:r>
              <a:rPr lang="ko-KR" altLang="en-US" sz="1600" dirty="0"/>
              <a:t>대의 비율이 가장 높은데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en-US" altLang="ko-KR" sz="1600" dirty="0"/>
              <a:t>40</a:t>
            </a:r>
            <a:r>
              <a:rPr lang="ko-KR" altLang="en-US" sz="1600" dirty="0"/>
              <a:t>대 본인의 교육에 소비를 하는 경우도 있겠지만 주로 자녀 관련 소비가 아닐까 싶다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의원의 경우 </a:t>
            </a:r>
            <a:r>
              <a:rPr lang="en-US" altLang="ko-KR" sz="1600" dirty="0"/>
              <a:t>60</a:t>
            </a:r>
            <a:r>
              <a:rPr lang="ko-KR" altLang="en-US" sz="1600" dirty="0"/>
              <a:t>대의 비율이 가장 높다</a:t>
            </a:r>
            <a:r>
              <a:rPr lang="en-US" altLang="ko-KR" sz="1600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스포츠의 경우 </a:t>
            </a:r>
            <a:r>
              <a:rPr lang="en-US" altLang="ko-KR" sz="1600" dirty="0"/>
              <a:t>40</a:t>
            </a:r>
            <a:r>
              <a:rPr lang="ko-KR" altLang="en-US" sz="1600" dirty="0"/>
              <a:t>대의 비율이 가장 높다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이를 생활인구 데이터와 결합해 </a:t>
            </a:r>
            <a:r>
              <a:rPr lang="ko-KR" altLang="en-US" sz="1600" b="1" dirty="0"/>
              <a:t>특정 연령대의 생활인구수가 높은 지역에 그 연령대의 매출 비율이 높은 업종을 선택해 사업을 시작할 수 있다</a:t>
            </a:r>
            <a:r>
              <a:rPr lang="en-US" altLang="ko-KR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4450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13899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서비스 업종간 매출 상관관계 추이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17959F4-F1C9-3A4E-5124-10281B402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936034"/>
              </p:ext>
            </p:extLst>
          </p:nvPr>
        </p:nvGraphicFramePr>
        <p:xfrm>
          <a:off x="1055132" y="1745670"/>
          <a:ext cx="1010239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543">
                  <a:extLst>
                    <a:ext uri="{9D8B030D-6E8A-4147-A177-3AD203B41FA5}">
                      <a16:colId xmlns:a16="http://schemas.microsoft.com/office/drawing/2014/main" val="4293840948"/>
                    </a:ext>
                  </a:extLst>
                </a:gridCol>
                <a:gridCol w="1938543">
                  <a:extLst>
                    <a:ext uri="{9D8B030D-6E8A-4147-A177-3AD203B41FA5}">
                      <a16:colId xmlns:a16="http://schemas.microsoft.com/office/drawing/2014/main" val="3232102842"/>
                    </a:ext>
                  </a:extLst>
                </a:gridCol>
                <a:gridCol w="1556328">
                  <a:extLst>
                    <a:ext uri="{9D8B030D-6E8A-4147-A177-3AD203B41FA5}">
                      <a16:colId xmlns:a16="http://schemas.microsoft.com/office/drawing/2014/main" val="2422978852"/>
                    </a:ext>
                  </a:extLst>
                </a:gridCol>
                <a:gridCol w="1556328">
                  <a:extLst>
                    <a:ext uri="{9D8B030D-6E8A-4147-A177-3AD203B41FA5}">
                      <a16:colId xmlns:a16="http://schemas.microsoft.com/office/drawing/2014/main" val="3656719306"/>
                    </a:ext>
                  </a:extLst>
                </a:gridCol>
                <a:gridCol w="1556328">
                  <a:extLst>
                    <a:ext uri="{9D8B030D-6E8A-4147-A177-3AD203B41FA5}">
                      <a16:colId xmlns:a16="http://schemas.microsoft.com/office/drawing/2014/main" val="4115620773"/>
                    </a:ext>
                  </a:extLst>
                </a:gridCol>
                <a:gridCol w="1556328">
                  <a:extLst>
                    <a:ext uri="{9D8B030D-6E8A-4147-A177-3AD203B41FA5}">
                      <a16:colId xmlns:a16="http://schemas.microsoft.com/office/drawing/2014/main" val="2052618355"/>
                    </a:ext>
                  </a:extLst>
                </a:gridCol>
              </a:tblGrid>
              <a:tr h="2671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lt"/>
                        </a:rPr>
                        <a:t>서비스 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2019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2020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2021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2022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570545"/>
                  </a:ext>
                </a:extLst>
              </a:tr>
              <a:tr h="32378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고시원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-0.047570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0.394952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0.715913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>
                          <a:effectLst/>
                          <a:latin typeface="+mn-lt"/>
                        </a:rPr>
                        <a:t>-0.337498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873188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분식전문점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호프</a:t>
                      </a:r>
                      <a:r>
                        <a:rPr lang="en-US" altLang="ko-KR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간이주점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0.659844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0.644910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0.644298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0.618674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807469"/>
                  </a:ext>
                </a:extLst>
              </a:tr>
              <a:tr h="32378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수산물판매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부동산중개업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-0.366853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-0.235209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0.986735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-0.586567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249918"/>
                  </a:ext>
                </a:extLst>
              </a:tr>
              <a:tr h="467207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자전거 및 기타운송장비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-0.024131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>
                          <a:effectLst/>
                          <a:latin typeface="+mn-lt"/>
                        </a:rPr>
                        <a:t>-0.265685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-0.082217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0.768878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098318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 err="1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일반교습학원</a:t>
                      </a:r>
                      <a:endParaRPr lang="ko-KR" altLang="en-US" sz="1800" b="1" i="1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외국어학원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0.784862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0.815791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0.794724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0.761930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78073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일반의원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한의원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0.679403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0.657940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0.642415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0.656958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816697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일식음식점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피부관리실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0.705659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0.647063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0.615821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0.608431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255143"/>
                  </a:ext>
                </a:extLst>
              </a:tr>
              <a:tr h="467207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>
                          <a:effectLst/>
                          <a:latin typeface="+mn-lt"/>
                        </a:rPr>
                        <a:t>자전거 및 기타운송장비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dirty="0">
                          <a:effectLst/>
                          <a:latin typeface="+mn-lt"/>
                        </a:rPr>
                        <a:t>수산물판매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>
                          <a:effectLst/>
                          <a:latin typeface="+mn-lt"/>
                        </a:rPr>
                        <a:t>-0.110554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>
                          <a:effectLst/>
                          <a:latin typeface="+mn-lt"/>
                        </a:rPr>
                        <a:t>-0.041110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-0.632795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effectLst/>
                          <a:latin typeface="+mn-lt"/>
                        </a:rPr>
                        <a:t>-1.000000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691775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한식음식점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분식전문점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0.819962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0.788122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0.798020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0.744092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601041"/>
                  </a:ext>
                </a:extLst>
              </a:tr>
              <a:tr h="28909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호프</a:t>
                      </a:r>
                      <a:r>
                        <a:rPr lang="en-US" altLang="ko-KR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간이주점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커피</a:t>
                      </a:r>
                      <a:r>
                        <a:rPr lang="en-US" altLang="ko-KR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800" b="1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음료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0.745927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0.722121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0.681380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0.683153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339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78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1" y="294538"/>
            <a:ext cx="1113899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매출 데이터와 생활인구 데이터 결합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7F2B18-0FAD-2654-2B23-89D0F1B32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25" t="31220" r="7531" b="6354"/>
          <a:stretch/>
        </p:blipFill>
        <p:spPr>
          <a:xfrm>
            <a:off x="1081668" y="1739590"/>
            <a:ext cx="10078148" cy="45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2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생활인구 수 대비 매출 비율이 높은 상권 상위 </a:t>
            </a:r>
            <a:r>
              <a:rPr lang="en-US" altLang="ko-KR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20</a:t>
            </a:r>
            <a:r>
              <a:rPr lang="ko-KR" altLang="en-US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9" name="그림 18" descr="스크린샷, 다채로움, 그래픽, 직사각형이(가) 표시된 사진&#10;&#10;자동 생성된 설명">
            <a:extLst>
              <a:ext uri="{FF2B5EF4-FFF2-40B4-BE49-F238E27FC236}">
                <a16:creationId xmlns:a16="http://schemas.microsoft.com/office/drawing/2014/main" id="{ACBD3F91-DEF6-7C7C-A69E-3B12FACB9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2000"/>
            <a:ext cx="8050696" cy="49284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39481-9F46-948A-C9DD-D9FFB140431E}"/>
              </a:ext>
            </a:extLst>
          </p:cNvPr>
          <p:cNvSpPr txBox="1"/>
          <p:nvPr/>
        </p:nvSpPr>
        <p:spPr>
          <a:xfrm>
            <a:off x="8049127" y="1800000"/>
            <a:ext cx="38046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생활인구 대비 높은 매출의 상권 첫번째 용산전자상가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용산역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두번째 노량진역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그 다음이 가산디지털단지이다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발달상권에서 평균매출이 제일 높은 두 서비스 업종이었던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수산물판매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컴퓨터및주변장치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＇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몰려 있는 지역이다 보니 높은 매출을 보이는 것 같다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점포의 위치에 상관없이 온라인 매출이 많은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생활인구 대비 높은 매출을 갖게 되는 것 같다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전체 데이터에서 관광특구 상권은 단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6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개인데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생활인구 대비 매출 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개의 상권안에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개의 관광특구가 포함되었다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관광특구에서 사람들이 매우 소비에 적극적인 것을 알 수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750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생활인구 수 대비 매출이 높은 상권구분 비율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E7878-A36F-E9F7-A091-5A5202592B54}"/>
              </a:ext>
            </a:extLst>
          </p:cNvPr>
          <p:cNvSpPr txBox="1"/>
          <p:nvPr/>
        </p:nvSpPr>
        <p:spPr>
          <a:xfrm>
            <a:off x="6838302" y="1716159"/>
            <a:ext cx="5020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발달상권은 전체에서는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25.6%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54.8%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매우 높은 비율을 보이고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골목상권은 전체에서는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56.7%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22.1%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낮은 비율을 보이고 있다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사람들이 골목상권을 방문하였을 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소비로 이어지는 비율과 소비로 이어진다 하더라도 그 금액이 발달상권이나 다른 상권에 비해 저조하다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발달상권은 반대로 사람들이 방문하였을 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소비로 이어지는 비율과 그 금액이 상대적으로 크다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보통의 사람들이 발달상권이나 관광특구 같은 곳을 방문할 때는 여가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관광 같은 의도를 가지고 방문하는 경우가 대부분이다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예를 들어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“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친구와 만나서 같이 시내 구경하다가 쇼핑을 하자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!”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그러나 보니 이러한 경우는 좀더 소비에 적극적인 패턴을 보이는 것이 아닐까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7C76D905-0F84-7FCD-C519-015952890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2556"/>
              </p:ext>
            </p:extLst>
          </p:nvPr>
        </p:nvGraphicFramePr>
        <p:xfrm>
          <a:off x="360000" y="2520000"/>
          <a:ext cx="6143707" cy="223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341">
                  <a:extLst>
                    <a:ext uri="{9D8B030D-6E8A-4147-A177-3AD203B41FA5}">
                      <a16:colId xmlns:a16="http://schemas.microsoft.com/office/drawing/2014/main" val="2096562616"/>
                    </a:ext>
                  </a:extLst>
                </a:gridCol>
                <a:gridCol w="2319683">
                  <a:extLst>
                    <a:ext uri="{9D8B030D-6E8A-4147-A177-3AD203B41FA5}">
                      <a16:colId xmlns:a16="http://schemas.microsoft.com/office/drawing/2014/main" val="2717186957"/>
                    </a:ext>
                  </a:extLst>
                </a:gridCol>
                <a:gridCol w="2319683">
                  <a:extLst>
                    <a:ext uri="{9D8B030D-6E8A-4147-A177-3AD203B41FA5}">
                      <a16:colId xmlns:a16="http://schemas.microsoft.com/office/drawing/2014/main" val="4136748313"/>
                    </a:ext>
                  </a:extLst>
                </a:gridCol>
              </a:tblGrid>
              <a:tr h="673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상권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전체 상권 구분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매출</a:t>
                      </a:r>
                      <a:r>
                        <a:rPr lang="en-US" altLang="ko-KR" dirty="0">
                          <a:latin typeface="+mn-lt"/>
                        </a:rPr>
                        <a:t>/</a:t>
                      </a:r>
                      <a:r>
                        <a:rPr lang="ko-KR" altLang="en-US" dirty="0">
                          <a:latin typeface="+mn-lt"/>
                        </a:rPr>
                        <a:t>생활인구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 상위 </a:t>
                      </a:r>
                      <a:r>
                        <a:rPr lang="en-US" altLang="ko-KR" dirty="0">
                          <a:latin typeface="+mn-lt"/>
                        </a:rPr>
                        <a:t>20% </a:t>
                      </a:r>
                      <a:r>
                        <a:rPr lang="ko-KR" altLang="en-US" dirty="0">
                          <a:latin typeface="+mn-lt"/>
                        </a:rPr>
                        <a:t>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07887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골목상권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+mn-lt"/>
                        </a:rPr>
                        <a:t>56.73%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u="none" dirty="0">
                          <a:solidFill>
                            <a:srgbClr val="FF0000"/>
                          </a:solidFill>
                          <a:latin typeface="+mn-lt"/>
                        </a:rPr>
                        <a:t>54.85%</a:t>
                      </a:r>
                      <a:endParaRPr lang="ko-KR" altLang="en-US" b="1" i="1" u="non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7007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발달상권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rgbClr val="FF0000"/>
                          </a:solidFill>
                          <a:latin typeface="+mn-lt"/>
                        </a:rPr>
                        <a:t>25.66%</a:t>
                      </a:r>
                      <a:endParaRPr lang="ko-KR" altLang="en-US" b="1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+mn-lt"/>
                        </a:rPr>
                        <a:t>22.12%</a:t>
                      </a:r>
                      <a:endParaRPr lang="ko-KR" altLang="en-US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3582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전통시장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16.79%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21.21%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86653"/>
                  </a:ext>
                </a:extLst>
              </a:tr>
              <a:tr h="38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</a:rPr>
                        <a:t>관광특구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0.80%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1.82%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89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678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F41708-A194-C7BA-04BF-2990982353CE}"/>
              </a:ext>
            </a:extLst>
          </p:cNvPr>
          <p:cNvSpPr/>
          <p:nvPr/>
        </p:nvSpPr>
        <p:spPr>
          <a:xfrm>
            <a:off x="129540" y="1851101"/>
            <a:ext cx="11916000" cy="47392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결론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 상위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그 나머지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80%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의 격차는 점점 커지고 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새롭게 자영업을 시작할 때 상대적으로 진입장벽이 낮으면서 상위 매출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데이터에서 가장 많은 서비스 업종 비율을 차지하고 있는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편의점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선택하는 것이 좋을 듯하다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업종별로 성별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연령대별 매출 비율이 다르다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타겟 성별과 연령대를 정해 그에 걸맞는 마케팅을 해야 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사람들이 상대적으로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발달상권과 관광특구에서 매우 적극적인 소비를 한다는 것을 알 수 있다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단순 매출 상위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 상권에서도 전체 상권에 비해 발달상권의 비율이 높고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생활인구 수 대비 매출 상위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20%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 상권에서는 특히 더 발달상권의 비율이 높다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발달상권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에서 자영업을 하는 것이 생존에 유리하다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골목상권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에서 자영업을 한다면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골목상권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에서 평균 매출이 높은 의약품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한식음식점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의료기기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가전제품 업종을 선택하는 것이 유리하다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특히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의료기기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는 건당 평균 매출이 가장 높은 업종이다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하지만 업종 특성상 사업을 시작하는 데 어려움이 있을 듯하다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업종 간의 상관관계를 고려해서 </a:t>
            </a:r>
            <a:r>
              <a:rPr lang="ko-KR" altLang="en-US" sz="1400" b="1" dirty="0">
                <a:solidFill>
                  <a:prstClr val="black"/>
                </a:solidFill>
              </a:rPr>
              <a:t>특정 서비스 업종이 특정 상권에서 높은 매출을 보인다면 상관관계가 높은 다른 서비스 업종을 선택해 사업을 시작하는 것이 유리하다</a:t>
            </a:r>
            <a:r>
              <a:rPr lang="en-US" altLang="ko-KR" sz="1400" b="1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예를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들어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특정 상권에 한식음식점 서비스의 매출이 높다면 근처에 분식음식점 서비스를 시작하는 것이다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9FECED6-3F76-42DD-3A23-6527A18D825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결론 및 향후 방향</a:t>
            </a:r>
          </a:p>
        </p:txBody>
      </p:sp>
    </p:spTree>
    <p:extLst>
      <p:ext uri="{BB962C8B-B14F-4D97-AF65-F5344CB8AC3E}">
        <p14:creationId xmlns:p14="http://schemas.microsoft.com/office/powerpoint/2010/main" val="342337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873BDC-1B6A-6700-49A0-E3A387A1679D}"/>
              </a:ext>
            </a:extLst>
          </p:cNvPr>
          <p:cNvSpPr/>
          <p:nvPr/>
        </p:nvSpPr>
        <p:spPr>
          <a:xfrm>
            <a:off x="129540" y="1817648"/>
            <a:ext cx="11916000" cy="47504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추가 분석 방향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점포수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데이터를 통한 분석에서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22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년 데이터의 점포수가 급격하게 감소하는 원인을 찾지 못하였다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회귀분석을 통한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점포수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컬럼의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결측치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대체에서 문제가 생긴 게 아닐까 싶다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원래는 랜덤 포레스트 방식으로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결측치를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대체하려 하였으나 시간이 너무나도 오래 걸려서 하지 못하였다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추후에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KNN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 대체하여 분석을 진행하려 한다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 데이터인 생활인구 데이터를 이용한 분석을 제대로 하지 못하였다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연령대별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시간대별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요일별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생활인구 수 대비 매출을 분석해 어떤 성별과 어떤 연령대가 어떤 시간대에 어떤 요일에 좀더 소비에 적극적인지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알아 낼 수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그리고 </a:t>
            </a:r>
            <a:r>
              <a:rPr lang="ko-KR" altLang="en-US" sz="1400" b="1" dirty="0">
                <a:solidFill>
                  <a:schemeClr val="accent2"/>
                </a:solidFill>
                <a:latin typeface="맑은 고딕" panose="020F0502020204030204"/>
                <a:ea typeface="맑은 고딕" panose="020B0503020000020004" pitchFamily="50" charset="-127"/>
              </a:rPr>
              <a:t>고객이 될 가능성이 높은 특정 타겟층에게 할인 쿠폰을 제공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하는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마케팅 방안을 제안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 볼 수도 있을 듯 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상권구역별로 생활 인구 대비 매출이 높은 업종을 분석해서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특정 상권구역에는 어떤 업종을 선택하는 것이 유리한지 분석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하고 상대적으로 </a:t>
            </a:r>
            <a:r>
              <a:rPr lang="ko-KR" altLang="en-US" sz="1400" b="1" dirty="0">
                <a:solidFill>
                  <a:srgbClr val="00B0F0"/>
                </a:solidFill>
                <a:latin typeface="맑은 고딕" panose="020F0502020204030204"/>
                <a:ea typeface="맑은 고딕" panose="020B0503020000020004" pitchFamily="50" charset="-127"/>
              </a:rPr>
              <a:t>생활인구가 적은 곳에서 사업을 시작할 때 적합한 업종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을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제안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 볼 수도 있을 듯하다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생활인구 데이터와 매출 데이터를 분석해 각 상권 별로 방문자의 특성과 소비패턴을 알아내서 비슷한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상권끼리 묶는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군집분석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할 수 있을 듯하다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같은 군집에 묶인 상권은 서로의 상권에서 효과 있던 마케팅 방법이나 사업 아이템을 그대로 적용할 수 있을 듯하다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BCA5CA0-D6DF-7AAE-3DA1-28AAA21C6414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00978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결론 및 향후 방향</a:t>
            </a:r>
          </a:p>
        </p:txBody>
      </p:sp>
    </p:spTree>
    <p:extLst>
      <p:ext uri="{BB962C8B-B14F-4D97-AF65-F5344CB8AC3E}">
        <p14:creationId xmlns:p14="http://schemas.microsoft.com/office/powerpoint/2010/main" val="177967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7BC60-2EA8-72F0-652F-EFE22B16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9" y="2318197"/>
            <a:ext cx="10080000" cy="3683358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/>
              <a:t>상권분석을 통해 특정 상권에 적합한 서비스 업종과 타겟 고객층과 같은 적합한 사업방안을 제안한다</a:t>
            </a:r>
            <a:r>
              <a:rPr lang="en-US" altLang="ko-KR" sz="1800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9BD4F74-C18D-DFDD-F367-BE6B7218C62C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주제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A8B4-7BE1-A13D-E49B-873E5426946B}"/>
              </a:ext>
            </a:extLst>
          </p:cNvPr>
          <p:cNvSpPr txBox="1"/>
          <p:nvPr/>
        </p:nvSpPr>
        <p:spPr>
          <a:xfrm>
            <a:off x="7515923" y="1800000"/>
            <a:ext cx="4348976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우리나라는 자영업 비중이 전체 </a:t>
            </a:r>
            <a:r>
              <a:rPr lang="en-US" altLang="ko-KR" sz="1600" dirty="0"/>
              <a:t>24.6%</a:t>
            </a:r>
            <a:r>
              <a:rPr lang="ko-KR" altLang="en-US" sz="1600" dirty="0"/>
              <a:t>로 전체 </a:t>
            </a:r>
            <a:r>
              <a:rPr lang="en-US" altLang="ko-KR" sz="1600" dirty="0"/>
              <a:t>OECD</a:t>
            </a:r>
            <a:r>
              <a:rPr lang="ko-KR" altLang="en-US" sz="1600" dirty="0"/>
              <a:t>국가별 순위에서 </a:t>
            </a:r>
            <a:r>
              <a:rPr lang="en-US" altLang="ko-KR" sz="1600" dirty="0"/>
              <a:t>8</a:t>
            </a:r>
            <a:r>
              <a:rPr lang="ko-KR" altLang="en-US" sz="1600" dirty="0"/>
              <a:t>위로 높은 편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우리나라의 기업 </a:t>
            </a:r>
            <a:r>
              <a:rPr lang="en-US" altLang="ko-KR" sz="1600" dirty="0"/>
              <a:t>5</a:t>
            </a:r>
            <a:r>
              <a:rPr lang="ko-KR" altLang="en-US" sz="1600" dirty="0"/>
              <a:t>년 생존율은 전체 산업에서 </a:t>
            </a:r>
            <a:r>
              <a:rPr lang="en-US" altLang="ko-KR" sz="1600" dirty="0"/>
              <a:t>31.2%.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상대적으로 진입장벽이 낮은 숙박</a:t>
            </a:r>
            <a:r>
              <a:rPr lang="en-US" altLang="ko-KR" sz="1600" dirty="0"/>
              <a:t>, </a:t>
            </a:r>
            <a:r>
              <a:rPr lang="ko-KR" altLang="en-US" sz="1600" dirty="0"/>
              <a:t>음식점업의 생존율은 </a:t>
            </a:r>
            <a:r>
              <a:rPr lang="en-US" altLang="ko-KR" sz="1600" dirty="0"/>
              <a:t>20.5%</a:t>
            </a:r>
            <a:r>
              <a:rPr lang="ko-KR" altLang="en-US" sz="1600" dirty="0"/>
              <a:t>에 불과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상권 분석을 통해 상대적으로 높은 매출을 얻는 상권과 서비스 업종은 무엇인지와 같은 특이점을 분석해 자영업자들에게 일종의 가이드라인을 제시하려고 한다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29BD6FF-028E-A637-79A9-697AA6FE0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6" r="64331" b="59999"/>
          <a:stretch/>
        </p:blipFill>
        <p:spPr>
          <a:xfrm>
            <a:off x="360000" y="1800001"/>
            <a:ext cx="7006856" cy="1511912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47956AC-5D2A-7438-54A6-2786C5125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420000"/>
            <a:ext cx="2592000" cy="3240000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0E2EF3A-1E12-1606-E73C-660EE0DAE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0" y="3420000"/>
            <a:ext cx="3240645" cy="324064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33A5F7D-57D3-D348-3277-3303DD410915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초기 기획 배경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4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07E1BA-4762-4AF5-35D0-01671A8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0" y="294538"/>
            <a:ext cx="11692269" cy="1033669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데이터 설명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서울시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_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상권분석서비스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(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상권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_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추정매출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) 2019~ 2022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년</a:t>
            </a:r>
            <a:br>
              <a:rPr lang="en-US" altLang="ko-KR" sz="3100" dirty="0">
                <a:solidFill>
                  <a:schemeClr val="bg1"/>
                </a:solidFill>
                <a:latin typeface="+mn-lt"/>
              </a:rPr>
            </a:b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altLang="ko-KR" sz="2200" b="1" dirty="0">
                <a:solidFill>
                  <a:schemeClr val="bg1"/>
                </a:solidFill>
                <a:latin typeface="+mn-lt"/>
              </a:rPr>
              <a:t>570371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행 </a:t>
            </a:r>
            <a:r>
              <a:rPr lang="en-US" altLang="ko-KR" sz="2200" b="1" dirty="0">
                <a:solidFill>
                  <a:schemeClr val="bg1"/>
                </a:solidFill>
                <a:latin typeface="+mn-lt"/>
              </a:rPr>
              <a:t>80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개의 컬럼을 가진 데이터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0FCDE9A-BEE1-597B-D88E-19D07FFA6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04139"/>
              </p:ext>
            </p:extLst>
          </p:nvPr>
        </p:nvGraphicFramePr>
        <p:xfrm>
          <a:off x="360000" y="1800000"/>
          <a:ext cx="11504428" cy="4882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28">
                  <a:extLst>
                    <a:ext uri="{9D8B030D-6E8A-4147-A177-3AD203B41FA5}">
                      <a16:colId xmlns:a16="http://schemas.microsoft.com/office/drawing/2014/main" val="797023717"/>
                    </a:ext>
                  </a:extLst>
                </a:gridCol>
                <a:gridCol w="3325862">
                  <a:extLst>
                    <a:ext uri="{9D8B030D-6E8A-4147-A177-3AD203B41FA5}">
                      <a16:colId xmlns:a16="http://schemas.microsoft.com/office/drawing/2014/main" val="3832140231"/>
                    </a:ext>
                  </a:extLst>
                </a:gridCol>
                <a:gridCol w="5343238">
                  <a:extLst>
                    <a:ext uri="{9D8B030D-6E8A-4147-A177-3AD203B41FA5}">
                      <a16:colId xmlns:a16="http://schemas.microsoft.com/office/drawing/2014/main" val="2449817536"/>
                    </a:ext>
                  </a:extLst>
                </a:gridCol>
              </a:tblGrid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컬럼 </a:t>
                      </a:r>
                      <a:r>
                        <a:rPr lang="ko-KR" altLang="en-US" sz="1600" dirty="0" err="1">
                          <a:latin typeface="+mn-lt"/>
                        </a:rPr>
                        <a:t>한글명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컬럼 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982685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기준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년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STDR_YY_CD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</a:rPr>
                        <a:t>2019, 2020, 2021, 2022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371859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상권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구분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TRDAR_SE_CD(CD_NM)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골목상권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D(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발달상권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R(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전통시장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U(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관광특구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42142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상권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TRDAR_CD(CD_NM)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명동 남대문 북창동 다동 무교동 관광특구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 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강남 </a:t>
                      </a:r>
                      <a:r>
                        <a:rPr lang="ko-KR" altLang="en-US" sz="140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마이스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관광특구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이북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도 청사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lt"/>
                        </a:rPr>
                        <a:t>독립문역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lt"/>
                        </a:rPr>
                        <a:t>번 등 과 같이 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1653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개의 범주형 값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105261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업종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SVC_INDUTY_CD(CD_NM)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한식음식점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중식음식점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분식전문점과 같이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개의 범주형 값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79985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분기당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THSMON_SELNG_AMT(CO)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 특정 상권 안에서 특정 서비스 업종 전체의 분기당 매출 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개별 점포의 매출 금액과 건수는 알 수가 없음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316197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주중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MDWK(WKEND)_SELNG_RATE(AMT/CO)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996156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토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MON(TUES/WED/…)_SELNG_RATE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87054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시간대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_00~06/……/21~24_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TMZON_00_06(06_11/11_14/…)_SELNG_RATE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62730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남성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여성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ML(FML)_SELNG_AMT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36295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연령대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_10/20/30/40/50/60_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매출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비율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AGRDE_10(20/30…)_SELNG_AMT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644659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점포수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STOR_CO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 특정 상권 안에서 특정 서비스 업종의 점포 수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72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44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777C84-8E41-C551-DA13-3EDE7472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0" y="294538"/>
            <a:ext cx="11692269" cy="1033669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추가 데이터 설명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서울시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_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상권분석서비스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(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상권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_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생활인구</a:t>
            </a: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) 2019~ 2022</a:t>
            </a:r>
            <a:r>
              <a:rPr lang="ko-KR" altLang="en-US" sz="3100" dirty="0">
                <a:solidFill>
                  <a:schemeClr val="bg1"/>
                </a:solidFill>
                <a:latin typeface="+mn-lt"/>
              </a:rPr>
              <a:t>년</a:t>
            </a:r>
            <a:br>
              <a:rPr lang="en-US" altLang="ko-KR" sz="3100" dirty="0">
                <a:solidFill>
                  <a:schemeClr val="bg1"/>
                </a:solidFill>
                <a:latin typeface="+mn-lt"/>
              </a:rPr>
            </a:br>
            <a:r>
              <a:rPr lang="en-US" altLang="ko-KR" sz="3100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altLang="ko-KR" sz="2200" b="1" dirty="0">
                <a:solidFill>
                  <a:schemeClr val="bg1"/>
                </a:solidFill>
                <a:latin typeface="+mn-lt"/>
              </a:rPr>
              <a:t>26696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행 </a:t>
            </a:r>
            <a:r>
              <a:rPr lang="en-US" altLang="ko-KR" sz="2200" b="1" dirty="0">
                <a:solidFill>
                  <a:schemeClr val="bg1"/>
                </a:solidFill>
                <a:latin typeface="+mn-lt"/>
              </a:rPr>
              <a:t>532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개의 컬럼을 가진 데이터</a:t>
            </a:r>
            <a:r>
              <a:rPr lang="en-US" altLang="ko-KR" sz="2200" dirty="0">
                <a:solidFill>
                  <a:schemeClr val="bg1"/>
                </a:solidFill>
                <a:latin typeface="+mn-lt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+mn-lt"/>
              </a:rPr>
              <a:t>이 중 일부 컬럼만 사용</a:t>
            </a:r>
            <a:r>
              <a:rPr lang="en-US" altLang="ko-KR" sz="2200" dirty="0">
                <a:solidFill>
                  <a:schemeClr val="bg1"/>
                </a:solidFill>
                <a:latin typeface="+mn-lt"/>
              </a:rPr>
              <a:t>)</a:t>
            </a:r>
            <a:endParaRPr lang="ko-KR" altLang="en-US" sz="22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DD9716F-89EE-34ED-D65B-B562B5FEC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20885"/>
              </p:ext>
            </p:extLst>
          </p:nvPr>
        </p:nvGraphicFramePr>
        <p:xfrm>
          <a:off x="360000" y="1800000"/>
          <a:ext cx="11504428" cy="375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28">
                  <a:extLst>
                    <a:ext uri="{9D8B030D-6E8A-4147-A177-3AD203B41FA5}">
                      <a16:colId xmlns:a16="http://schemas.microsoft.com/office/drawing/2014/main" val="797023717"/>
                    </a:ext>
                  </a:extLst>
                </a:gridCol>
                <a:gridCol w="3325862">
                  <a:extLst>
                    <a:ext uri="{9D8B030D-6E8A-4147-A177-3AD203B41FA5}">
                      <a16:colId xmlns:a16="http://schemas.microsoft.com/office/drawing/2014/main" val="3832140231"/>
                    </a:ext>
                  </a:extLst>
                </a:gridCol>
                <a:gridCol w="5343238">
                  <a:extLst>
                    <a:ext uri="{9D8B030D-6E8A-4147-A177-3AD203B41FA5}">
                      <a16:colId xmlns:a16="http://schemas.microsoft.com/office/drawing/2014/main" val="2449817536"/>
                    </a:ext>
                  </a:extLst>
                </a:gridCol>
              </a:tblGrid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컬럼 </a:t>
                      </a:r>
                      <a:r>
                        <a:rPr lang="ko-KR" altLang="en-US" sz="1600" dirty="0" err="1">
                          <a:latin typeface="+mn-lt"/>
                        </a:rPr>
                        <a:t>한글명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컬럼 영문명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982685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기준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년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STDR_YY_CD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</a:rPr>
                        <a:t>2019, 2020, 2021, 2022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371859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상권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구분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TRDAR_SE_CD(CD_NM)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골목상권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D(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발달상권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R(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전통시장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), U(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관광특구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42142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상권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코드</a:t>
                      </a:r>
                      <a:r>
                        <a:rPr lang="en-US" altLang="ko-KR" sz="1400" dirty="0">
                          <a:latin typeface="+mn-lt"/>
                        </a:rPr>
                        <a:t>_</a:t>
                      </a:r>
                      <a:r>
                        <a:rPr lang="ko-KR" altLang="en-US" sz="1400" dirty="0">
                          <a:latin typeface="+mn-lt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TRDAR_CD(CD_NM)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명동 남대문 북창동 다동 무교동 관광특구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 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강남 </a:t>
                      </a:r>
                      <a:r>
                        <a:rPr lang="ko-KR" altLang="en-US" sz="140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마이스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관광특구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이북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lang="ko-KR" altLang="en-US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도 청사</a:t>
                      </a:r>
                      <a:r>
                        <a:rPr lang="en-US" altLang="ko-KR" sz="140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lt"/>
                        </a:rPr>
                        <a:t>독립문역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lt"/>
                        </a:rPr>
                        <a:t>번 등 과 같이 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1669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개의 범주형 값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10526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총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TOT_FLPOP_CO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생활인구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생활인구란 통신데이터로 특정 시점에 개인이 위치한 지역을 집계한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'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현주인구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'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를 말합니다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주민등록인구와는 다름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+mn-lt"/>
                        </a:rPr>
                        <a:t>.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96156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남성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여성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'ML_FLPOP_CO’/ 'FML_FLPOP_CO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87054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연령대</a:t>
                      </a:r>
                      <a:r>
                        <a:rPr lang="en-US" altLang="ko-KR" sz="1400" dirty="0"/>
                        <a:t>_10/20/30/40/50/60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'AGRDE_10/20/30/40/50/60_ABOVE_FLPOP_CO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462730"/>
                  </a:ext>
                </a:extLst>
              </a:tr>
              <a:tr h="2545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시간대</a:t>
                      </a:r>
                      <a:r>
                        <a:rPr lang="en-US" altLang="ko-KR" sz="1400" dirty="0"/>
                        <a:t>_1/2/3/4/5/6_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TMZON_1/2/3/4/5/6_FLPOP_CO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362951"/>
                  </a:ext>
                </a:extLst>
              </a:tr>
              <a:tr h="432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목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토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일요일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생활인구</a:t>
                      </a:r>
                      <a:r>
                        <a:rPr lang="en-US" altLang="ko-KR" sz="1400" dirty="0"/>
                        <a:t>_</a:t>
                      </a:r>
                      <a:r>
                        <a:rPr lang="ko-KR" altLang="en-US" sz="1400" dirty="0"/>
                        <a:t>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MON/TUES/WED/THUR/FRI/SAT/SUN_FLPOP_CO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44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47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63048F-03D8-2ED2-0DB0-677311CD6239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상권구분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그림 6" descr="길, 야외, 장면, 건물이(가) 표시된 사진&#10;&#10;자동 생성된 설명">
            <a:extLst>
              <a:ext uri="{FF2B5EF4-FFF2-40B4-BE49-F238E27FC236}">
                <a16:creationId xmlns:a16="http://schemas.microsoft.com/office/drawing/2014/main" id="{0EB0422D-FFC4-F908-8EC3-AFC3F9DD700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58"/>
          <a:stretch/>
        </p:blipFill>
        <p:spPr>
          <a:xfrm>
            <a:off x="180000" y="1799999"/>
            <a:ext cx="3780000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02D455-1616-403A-A5B6-874BEC288B66}"/>
              </a:ext>
            </a:extLst>
          </p:cNvPr>
          <p:cNvSpPr txBox="1"/>
          <p:nvPr/>
        </p:nvSpPr>
        <p:spPr>
          <a:xfrm>
            <a:off x="4066673" y="1800000"/>
            <a:ext cx="2016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골목상권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대로변이 아닌 거주지 안의 좁은 도로를 따라 형성되는 상업 세력의 범위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예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낙성대역길</a:t>
            </a:r>
          </a:p>
        </p:txBody>
      </p:sp>
      <p:pic>
        <p:nvPicPr>
          <p:cNvPr id="3" name="그림 2" descr="야외, 수도권, 도시 지역, 대도시이(가) 표시된 사진&#10;&#10;자동 생성된 설명">
            <a:extLst>
              <a:ext uri="{FF2B5EF4-FFF2-40B4-BE49-F238E27FC236}">
                <a16:creationId xmlns:a16="http://schemas.microsoft.com/office/drawing/2014/main" id="{38CF70ED-B1B0-6420-6AF0-9592394D9D0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4320000"/>
            <a:ext cx="3780000" cy="21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3C7FB-F301-9F4C-A2D8-B705968AAAF2}"/>
              </a:ext>
            </a:extLst>
          </p:cNvPr>
          <p:cNvSpPr txBox="1"/>
          <p:nvPr/>
        </p:nvSpPr>
        <p:spPr>
          <a:xfrm>
            <a:off x="4068000" y="4068000"/>
            <a:ext cx="2016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발달상권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도시의 중심부나 주요 교통 노선 주변에 위치한 크고 번영하는 상업 지역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대형 상가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쇼핑몰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극장 등 다양한 대규모 상점들이 모여 있음</a:t>
            </a:r>
            <a:r>
              <a:rPr lang="en-US" altLang="ko-KR" sz="1600" b="0" i="0" dirty="0">
                <a:solidFill>
                  <a:srgbClr val="374151"/>
                </a:solidFill>
                <a:effectLst/>
              </a:rPr>
              <a:t>.</a:t>
            </a:r>
            <a:r>
              <a:rPr lang="ko-KR" altLang="en-US" sz="1600" b="0" i="0" dirty="0">
                <a:solidFill>
                  <a:srgbClr val="374151"/>
                </a:solidFill>
                <a:effectLst/>
              </a:rPr>
              <a:t> </a:t>
            </a:r>
            <a:endParaRPr lang="en-US" altLang="ko-KR" sz="1600" i="0" dirty="0">
              <a:solidFill>
                <a:srgbClr val="37415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374151"/>
                </a:solidFill>
              </a:rPr>
              <a:t>예</a:t>
            </a:r>
            <a:r>
              <a:rPr lang="en-US" altLang="ko-KR" sz="1600" b="1" dirty="0">
                <a:solidFill>
                  <a:srgbClr val="374151"/>
                </a:solidFill>
              </a:rPr>
              <a:t>) </a:t>
            </a:r>
            <a:r>
              <a:rPr lang="ko-KR" altLang="en-US" sz="1600" b="1" dirty="0" err="1"/>
              <a:t>삼성역</a:t>
            </a:r>
            <a:endParaRPr lang="ko-KR" altLang="en-US" sz="1600" b="1" dirty="0"/>
          </a:p>
        </p:txBody>
      </p:sp>
      <p:pic>
        <p:nvPicPr>
          <p:cNvPr id="6" name="그림 5" descr="시장, 장면, 거래, 마켓플레이스이(가) 표시된 사진&#10;&#10;자동 생성된 설명">
            <a:extLst>
              <a:ext uri="{FF2B5EF4-FFF2-40B4-BE49-F238E27FC236}">
                <a16:creationId xmlns:a16="http://schemas.microsoft.com/office/drawing/2014/main" id="{929CCA5E-EA0C-C19B-A63A-9F9B2496A111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1800000"/>
            <a:ext cx="3780000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AE30FC-3F1D-59AC-3F37-EC465770BC36}"/>
              </a:ext>
            </a:extLst>
          </p:cNvPr>
          <p:cNvSpPr txBox="1"/>
          <p:nvPr/>
        </p:nvSpPr>
        <p:spPr>
          <a:xfrm>
            <a:off x="10079999" y="1800000"/>
            <a:ext cx="2016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전통시장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오랜 기간에 걸쳐 일정한 지역에서 자연발생적으로 형성된 상설시장이나 정기시장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374151"/>
                </a:solidFill>
              </a:rPr>
              <a:t>예</a:t>
            </a:r>
            <a:r>
              <a:rPr lang="en-US" altLang="ko-KR" sz="1600" b="1" dirty="0">
                <a:solidFill>
                  <a:srgbClr val="374151"/>
                </a:solidFill>
              </a:rPr>
              <a:t>) </a:t>
            </a:r>
            <a:r>
              <a:rPr lang="ko-KR" altLang="en-US" sz="1600" b="1" dirty="0"/>
              <a:t>광장시장</a:t>
            </a:r>
          </a:p>
        </p:txBody>
      </p:sp>
      <p:pic>
        <p:nvPicPr>
          <p:cNvPr id="9" name="그림 8" descr="하늘, 야외, 조각, 예술이(가) 표시된 사진&#10;&#10;자동 생성된 설명">
            <a:extLst>
              <a:ext uri="{FF2B5EF4-FFF2-40B4-BE49-F238E27FC236}">
                <a16:creationId xmlns:a16="http://schemas.microsoft.com/office/drawing/2014/main" id="{EF60C244-A606-65FA-3E74-32D21DB1D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/>
          <a:stretch/>
        </p:blipFill>
        <p:spPr>
          <a:xfrm>
            <a:off x="6192000" y="4320000"/>
            <a:ext cx="3780360" cy="21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10562-AF94-1334-1207-5BC22C8AFC87}"/>
              </a:ext>
            </a:extLst>
          </p:cNvPr>
          <p:cNvSpPr txBox="1"/>
          <p:nvPr/>
        </p:nvSpPr>
        <p:spPr>
          <a:xfrm>
            <a:off x="10079999" y="4068000"/>
            <a:ext cx="2016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관광특구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관광여건을 집중적으로 조성시키기 위해 관광진흥법 제</a:t>
            </a:r>
            <a:r>
              <a:rPr lang="en-US" altLang="ko-KR" sz="1600" dirty="0"/>
              <a:t>1</a:t>
            </a:r>
            <a:r>
              <a:rPr lang="ko-KR" altLang="en-US" sz="1600" dirty="0"/>
              <a:t>장 제</a:t>
            </a:r>
            <a:r>
              <a:rPr lang="en-US" altLang="ko-KR" sz="1600" dirty="0"/>
              <a:t>2</a:t>
            </a:r>
            <a:r>
              <a:rPr lang="ko-KR" altLang="en-US" sz="1600" dirty="0"/>
              <a:t>조 </a:t>
            </a:r>
            <a:r>
              <a:rPr lang="en-US" altLang="ko-KR" sz="1600" dirty="0"/>
              <a:t>11</a:t>
            </a:r>
            <a:r>
              <a:rPr lang="ko-KR" altLang="en-US" sz="1600" dirty="0"/>
              <a:t>에 의하여 지정된 지역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374151"/>
                </a:solidFill>
              </a:rPr>
              <a:t>예</a:t>
            </a:r>
            <a:r>
              <a:rPr lang="en-US" altLang="ko-KR" sz="1600" b="1" dirty="0">
                <a:solidFill>
                  <a:srgbClr val="374151"/>
                </a:solidFill>
              </a:rPr>
              <a:t>) </a:t>
            </a:r>
            <a:r>
              <a:rPr lang="ko-KR" altLang="en-US" sz="1600" b="1" dirty="0"/>
              <a:t>강남 </a:t>
            </a:r>
            <a:r>
              <a:rPr lang="ko-KR" altLang="en-US" sz="1600" b="1" dirty="0" err="1"/>
              <a:t>마이스</a:t>
            </a:r>
            <a:r>
              <a:rPr lang="ko-KR" altLang="en-US" sz="1600" b="1" dirty="0"/>
              <a:t> 관광특구</a:t>
            </a:r>
          </a:p>
        </p:txBody>
      </p:sp>
    </p:spTree>
    <p:extLst>
      <p:ext uri="{BB962C8B-B14F-4D97-AF65-F5344CB8AC3E}">
        <p14:creationId xmlns:p14="http://schemas.microsoft.com/office/powerpoint/2010/main" val="428519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436114" y="1799999"/>
            <a:ext cx="3420000" cy="48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전체 데이터에서 </a:t>
            </a:r>
            <a:r>
              <a:rPr lang="ko-KR" altLang="en-US" sz="1600" b="1" dirty="0" err="1">
                <a:solidFill>
                  <a:srgbClr val="FF0000"/>
                </a:solidFill>
              </a:rPr>
              <a:t>결측치</a:t>
            </a:r>
            <a:r>
              <a:rPr lang="ko-KR" altLang="en-US" sz="1600" b="1" dirty="0" err="1"/>
              <a:t>는</a:t>
            </a:r>
            <a:r>
              <a:rPr lang="ko-KR" altLang="en-US" sz="1600" b="1" dirty="0"/>
              <a:t> 없으나 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2022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년의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</a:rPr>
              <a:t>점포수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 컬럼에서 신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-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상권 데이터는 전부 * 처리 되었고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, 2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건 미만인 점포수는 매출 유추가 가능하기에 개인정보 보호 차원에서 * 처리됨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600" b="1" i="0" dirty="0">
                <a:effectLst/>
              </a:rPr>
              <a:t>2022</a:t>
            </a:r>
            <a:r>
              <a:rPr lang="ko-KR" altLang="en-US" sz="1600" b="1" i="0" dirty="0">
                <a:effectLst/>
              </a:rPr>
              <a:t>년 </a:t>
            </a:r>
            <a:r>
              <a:rPr lang="en-US" altLang="ko-KR" sz="1600" b="1" dirty="0"/>
              <a:t>136820</a:t>
            </a:r>
            <a:r>
              <a:rPr lang="ko-KR" altLang="en-US" sz="1600" b="1" dirty="0"/>
              <a:t>건의 데이터 중 </a:t>
            </a:r>
            <a:r>
              <a:rPr lang="en-US" altLang="ko-KR" sz="1600" b="1" i="0" dirty="0">
                <a:effectLst/>
              </a:rPr>
              <a:t>42877</a:t>
            </a:r>
            <a:r>
              <a:rPr lang="ko-KR" altLang="en-US" sz="1600" b="1" i="0" dirty="0">
                <a:effectLst/>
              </a:rPr>
              <a:t>건이 </a:t>
            </a:r>
            <a:r>
              <a:rPr lang="en-US" altLang="ko-KR" sz="1600" b="1" i="0" dirty="0">
                <a:effectLst/>
              </a:rPr>
              <a:t>* </a:t>
            </a:r>
            <a:r>
              <a:rPr lang="ko-KR" altLang="en-US" sz="1600" b="1" i="0" dirty="0">
                <a:effectLst/>
              </a:rPr>
              <a:t>처리 됨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이 때문에 분기당 매출에서 점포수를 나누어 구하는 </a:t>
            </a:r>
            <a:r>
              <a:rPr lang="ko-KR" altLang="en-US" sz="1600" b="1" i="0" dirty="0">
                <a:solidFill>
                  <a:srgbClr val="000000"/>
                </a:solidFill>
                <a:effectLst/>
              </a:rPr>
              <a:t>점포당 평균매출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을 구할 수 없게 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</a:rPr>
              <a:t>* </a:t>
            </a:r>
            <a:r>
              <a:rPr lang="ko-KR" altLang="en-US" sz="1600" dirty="0">
                <a:solidFill>
                  <a:srgbClr val="000000"/>
                </a:solidFill>
              </a:rPr>
              <a:t>처리된 데이터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를 회귀분석으로 대체하여 채웠다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.</a:t>
            </a:r>
            <a:endParaRPr lang="ko-KR" altLang="en-US" sz="16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</a:rPr>
              <a:t>데이터 </a:t>
            </a:r>
            <a:r>
              <a:rPr lang="ko-KR" altLang="en-US" sz="4000" dirty="0" err="1">
                <a:solidFill>
                  <a:schemeClr val="bg1"/>
                </a:solidFill>
              </a:rPr>
              <a:t>전처리</a:t>
            </a:r>
            <a:endParaRPr lang="ko-KR" altLang="en-US" sz="31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05BA14-D8B4-280B-0A22-D4E220A38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64" t="20895" r="9163" b="33324"/>
          <a:stretch/>
        </p:blipFill>
        <p:spPr>
          <a:xfrm>
            <a:off x="360000" y="1800000"/>
            <a:ext cx="7920000" cy="35320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62912-EBE3-514F-4B1D-5D677ABC1915}"/>
              </a:ext>
            </a:extLst>
          </p:cNvPr>
          <p:cNvSpPr/>
          <p:nvPr/>
        </p:nvSpPr>
        <p:spPr>
          <a:xfrm>
            <a:off x="7950820" y="2297151"/>
            <a:ext cx="190645" cy="1525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21B603-291F-2909-9815-840A39183624}"/>
              </a:ext>
            </a:extLst>
          </p:cNvPr>
          <p:cNvSpPr/>
          <p:nvPr/>
        </p:nvSpPr>
        <p:spPr>
          <a:xfrm>
            <a:off x="3668235" y="3561907"/>
            <a:ext cx="532098" cy="2658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12CBC-F4C3-BC20-9F7B-BA2AD4D7CB84}"/>
              </a:ext>
            </a:extLst>
          </p:cNvPr>
          <p:cNvSpPr txBox="1"/>
          <p:nvPr/>
        </p:nvSpPr>
        <p:spPr>
          <a:xfrm>
            <a:off x="3253563" y="5613991"/>
            <a:ext cx="494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분기당</a:t>
            </a:r>
            <a:r>
              <a:rPr lang="en-US" altLang="ko-KR" b="1" dirty="0">
                <a:solidFill>
                  <a:srgbClr val="0070C0"/>
                </a:solidFill>
              </a:rPr>
              <a:t>_</a:t>
            </a:r>
            <a:r>
              <a:rPr lang="ko-KR" altLang="en-US" b="1" dirty="0">
                <a:solidFill>
                  <a:srgbClr val="0070C0"/>
                </a:solidFill>
              </a:rPr>
              <a:t>매출</a:t>
            </a:r>
            <a:r>
              <a:rPr lang="en-US" altLang="ko-KR" b="1" dirty="0">
                <a:solidFill>
                  <a:srgbClr val="0070C0"/>
                </a:solidFill>
              </a:rPr>
              <a:t>_</a:t>
            </a:r>
            <a:r>
              <a:rPr lang="ko-KR" altLang="en-US" b="1" dirty="0">
                <a:solidFill>
                  <a:srgbClr val="0070C0"/>
                </a:solidFill>
              </a:rPr>
              <a:t>금액 </a:t>
            </a:r>
            <a:r>
              <a:rPr lang="en-US" altLang="ko-KR" b="1" dirty="0">
                <a:solidFill>
                  <a:srgbClr val="0070C0"/>
                </a:solidFill>
              </a:rPr>
              <a:t>/ </a:t>
            </a:r>
            <a:r>
              <a:rPr lang="ko-KR" altLang="en-US" b="1" dirty="0" err="1">
                <a:solidFill>
                  <a:srgbClr val="0070C0"/>
                </a:solidFill>
              </a:rPr>
              <a:t>점포수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= </a:t>
            </a:r>
            <a:r>
              <a:rPr lang="ko-KR" altLang="en-US" b="1" dirty="0">
                <a:solidFill>
                  <a:srgbClr val="0070C0"/>
                </a:solidFill>
              </a:rPr>
              <a:t>점포당 평균매출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rgbClr val="0070C0"/>
                </a:solidFill>
              </a:rPr>
              <a:t>82341742 / * = ???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666B0-3C52-1129-DD14-B12BEF121A59}"/>
              </a:ext>
            </a:extLst>
          </p:cNvPr>
          <p:cNvSpPr txBox="1"/>
          <p:nvPr/>
        </p:nvSpPr>
        <p:spPr>
          <a:xfrm>
            <a:off x="8430323" y="1800000"/>
            <a:ext cx="34200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</a:rPr>
              <a:t>분기당 매출액 변수에서 회귀분석으로 </a:t>
            </a:r>
            <a:r>
              <a:rPr lang="ko-KR" altLang="en-US" sz="1600" dirty="0" err="1">
                <a:solidFill>
                  <a:srgbClr val="000000"/>
                </a:solidFill>
              </a:rPr>
              <a:t>결측치를</a:t>
            </a:r>
            <a:r>
              <a:rPr lang="ko-KR" altLang="en-US" sz="1600" dirty="0">
                <a:solidFill>
                  <a:srgbClr val="000000"/>
                </a:solidFill>
              </a:rPr>
              <a:t> 대체한 </a:t>
            </a:r>
            <a:r>
              <a:rPr lang="ko-KR" altLang="en-US" sz="1600" dirty="0" err="1">
                <a:solidFill>
                  <a:srgbClr val="000000"/>
                </a:solidFill>
              </a:rPr>
              <a:t>점포수</a:t>
            </a:r>
            <a:r>
              <a:rPr lang="ko-KR" altLang="en-US" sz="1600" dirty="0">
                <a:solidFill>
                  <a:srgbClr val="000000"/>
                </a:solidFill>
              </a:rPr>
              <a:t> 변수를 나누어서 </a:t>
            </a:r>
            <a:r>
              <a:rPr lang="ko-KR" altLang="en-US" sz="1600" b="1" dirty="0">
                <a:solidFill>
                  <a:srgbClr val="000000"/>
                </a:solidFill>
              </a:rPr>
              <a:t>점포당 평균 매출</a:t>
            </a:r>
            <a:r>
              <a:rPr lang="ko-KR" altLang="en-US" sz="1600" dirty="0">
                <a:solidFill>
                  <a:srgbClr val="000000"/>
                </a:solidFill>
              </a:rPr>
              <a:t> 컬럼을 생성하였다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8A60BA-3ED2-ACD6-F696-934DB815B5CE}"/>
              </a:ext>
            </a:extLst>
          </p:cNvPr>
          <p:cNvSpPr txBox="1">
            <a:spLocks/>
          </p:cNvSpPr>
          <p:nvPr/>
        </p:nvSpPr>
        <p:spPr>
          <a:xfrm>
            <a:off x="499730" y="294538"/>
            <a:ext cx="11692269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chemeClr val="bg1"/>
                </a:solidFill>
                <a:latin typeface="Helvetica Neue"/>
              </a:rPr>
              <a:t>점포당 평균 매출 </a:t>
            </a:r>
            <a:r>
              <a:rPr lang="ko-KR" altLang="en-US" sz="4000" dirty="0">
                <a:solidFill>
                  <a:schemeClr val="bg1"/>
                </a:solidFill>
                <a:latin typeface="맑은 고딕" panose="020F0302020204030204"/>
                <a:ea typeface="맑은 고딕" panose="020B0503020000020004" pitchFamily="50" charset="-127"/>
              </a:rPr>
              <a:t>컬럼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 생성</a:t>
            </a:r>
            <a:endParaRPr kumimoji="0" lang="ko-KR" altLang="en-US" sz="3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FF44E6-43D9-422D-8915-838B1EAB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82" t="25588" r="9040" b="27685"/>
          <a:stretch/>
        </p:blipFill>
        <p:spPr>
          <a:xfrm>
            <a:off x="360000" y="1800000"/>
            <a:ext cx="7920000" cy="35919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62912-EBE3-514F-4B1D-5D677ABC1915}"/>
              </a:ext>
            </a:extLst>
          </p:cNvPr>
          <p:cNvSpPr/>
          <p:nvPr/>
        </p:nvSpPr>
        <p:spPr>
          <a:xfrm>
            <a:off x="6848659" y="2628063"/>
            <a:ext cx="1366982" cy="2752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850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4230</TotalTime>
  <Words>3251</Words>
  <Application>Microsoft Office PowerPoint</Application>
  <PresentationFormat>와이드스크린</PresentationFormat>
  <Paragraphs>489</Paragraphs>
  <Slides>27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Helvetica Neue</vt:lpstr>
      <vt:lpstr>Söhne</vt:lpstr>
      <vt:lpstr>맑은 고딕</vt:lpstr>
      <vt:lpstr>Arial</vt:lpstr>
      <vt:lpstr>Office 테마</vt:lpstr>
      <vt:lpstr>데이터 분석 과제</vt:lpstr>
      <vt:lpstr>PowerPoint 프레젠테이션</vt:lpstr>
      <vt:lpstr>PowerPoint 프레젠테이션</vt:lpstr>
      <vt:lpstr>PowerPoint 프레젠테이션</vt:lpstr>
      <vt:lpstr>데이터 설명 - 서울시_상권분석서비스(상권_추정매출) 2019~ 2022년  570371행 80개의 컬럼을 가진 데이터</vt:lpstr>
      <vt:lpstr>추가 데이터 설명 - 서울시_상권분석서비스(상권_생활인구) 2019~ 2022년  26696행 532개의 컬럼을 가진 데이터(이 중 일부 컬럼만 사용)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분석 과제</dc:title>
  <dc:creator>윤지수</dc:creator>
  <cp:lastModifiedBy>윤지수</cp:lastModifiedBy>
  <cp:revision>80</cp:revision>
  <dcterms:created xsi:type="dcterms:W3CDTF">2023-04-24T05:15:07Z</dcterms:created>
  <dcterms:modified xsi:type="dcterms:W3CDTF">2023-07-31T06:52:54Z</dcterms:modified>
</cp:coreProperties>
</file>